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367" r:id="rId3"/>
    <p:sldId id="284" r:id="rId4"/>
    <p:sldId id="312" r:id="rId5"/>
    <p:sldId id="370" r:id="rId6"/>
    <p:sldId id="418" r:id="rId7"/>
    <p:sldId id="402" r:id="rId8"/>
    <p:sldId id="419" r:id="rId9"/>
    <p:sldId id="356" r:id="rId10"/>
    <p:sldId id="420" r:id="rId11"/>
    <p:sldId id="261" r:id="rId12"/>
    <p:sldId id="453" r:id="rId13"/>
    <p:sldId id="455" r:id="rId14"/>
    <p:sldId id="454" r:id="rId15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5D4"/>
    <a:srgbClr val="1F1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97"/>
  </p:normalViewPr>
  <p:slideViewPr>
    <p:cSldViewPr snapToGrid="0">
      <p:cViewPr varScale="1">
        <p:scale>
          <a:sx n="90" d="100"/>
          <a:sy n="90" d="100"/>
        </p:scale>
        <p:origin x="232" y="5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F0D604-9154-0946-BCE1-73C3CF4288BE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8696D-5D99-6248-AB1E-CC4FA04E63C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9401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7092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44290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78178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58696D-5D99-6248-AB1E-CC4FA04E63C7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593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5768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299930" y="115113"/>
            <a:ext cx="11849242" cy="741778"/>
          </a:xfrm>
        </p:spPr>
        <p:txBody>
          <a:bodyPr>
            <a:normAutofit/>
          </a:bodyPr>
          <a:lstStyle>
            <a:lvl1pPr>
              <a:defRPr lang="de-DE" sz="38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99930" y="1588170"/>
            <a:ext cx="11849242" cy="4265599"/>
          </a:xfrm>
        </p:spPr>
        <p:txBody>
          <a:bodyPr/>
          <a:lstStyle>
            <a:lvl1pPr marL="2286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lang="de-DE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lang="de-DE" smtClean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36282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5084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457200" indent="-4572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8001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257300" indent="-34290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573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114550" indent="-285750"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6402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48816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80312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1051B-42AA-411C-A0E8-324408D96950}" type="datetimeFigureOut">
              <a:rPr lang="de-DE" smtClean="0"/>
              <a:t>29.06.19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14170-B0B3-4B3A-A0CB-18400669683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24491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 sz="2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 sz="24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 sz="20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95348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555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600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496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C3E1051B-42AA-411C-A0E8-324408D96950}" type="datetimeFigureOut">
              <a:rPr lang="de-DE" smtClean="0"/>
              <a:pPr/>
              <a:t>29.06.19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</a:lstStyle>
          <a:p>
            <a:fld id="{1B614170-B0B3-4B3A-A0CB-18400669683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71526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4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20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/>
        </a:buClr>
        <a:buSzPct val="80000"/>
        <a:buFont typeface="Wingdings 3" panose="05040102010807070707" pitchFamily="18" charset="2"/>
        <a:buChar char="u"/>
        <a:defRPr sz="1800" kern="1200">
          <a:solidFill>
            <a:schemeClr val="tx2"/>
          </a:solidFill>
          <a:latin typeface="Open Sans Condensed Light" panose="020B0306030504020204" pitchFamily="34" charset="0"/>
          <a:ea typeface="Open Sans Condensed Light" panose="020B0306030504020204" pitchFamily="34" charset="0"/>
          <a:cs typeface="Open Sans Condensed Light" panose="020B03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7" Type="http://schemas.openxmlformats.org/officeDocument/2006/relationships/image" Target="../media/image7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tiff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>
            <a:extLst>
              <a:ext uri="{FF2B5EF4-FFF2-40B4-BE49-F238E27FC236}">
                <a16:creationId xmlns:a16="http://schemas.microsoft.com/office/drawing/2014/main" id="{D449C160-B25C-47FD-8C20-767896484F25}"/>
              </a:ext>
            </a:extLst>
          </p:cNvPr>
          <p:cNvSpPr txBox="1"/>
          <p:nvPr/>
        </p:nvSpPr>
        <p:spPr>
          <a:xfrm>
            <a:off x="0" y="0"/>
            <a:ext cx="12192000" cy="923330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o-RO" sz="54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DAS GESETZ DES LEBENS</a:t>
            </a:r>
            <a:endParaRPr lang="de-DE" sz="5400" dirty="0">
              <a:solidFill>
                <a:schemeClr val="bg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F1BCA0EC-43A6-4373-8E04-A1E4472A89F4}"/>
              </a:ext>
            </a:extLst>
          </p:cNvPr>
          <p:cNvSpPr txBox="1"/>
          <p:nvPr/>
        </p:nvSpPr>
        <p:spPr>
          <a:xfrm>
            <a:off x="0" y="5934670"/>
            <a:ext cx="12192000" cy="923330"/>
          </a:xfrm>
          <a:prstGeom prst="rect">
            <a:avLst/>
          </a:prstGeom>
          <a:solidFill>
            <a:schemeClr val="tx1">
              <a:alpha val="2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54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WARUM WERDEN WIR KRANK?</a:t>
            </a:r>
          </a:p>
        </p:txBody>
      </p:sp>
    </p:spTree>
    <p:extLst>
      <p:ext uri="{BB962C8B-B14F-4D97-AF65-F5344CB8AC3E}">
        <p14:creationId xmlns:p14="http://schemas.microsoft.com/office/powerpoint/2010/main" val="34810535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Die Vernunft – orientiert sich an unveränderlichem Maßstab </a:t>
            </a:r>
          </a:p>
        </p:txBody>
      </p:sp>
      <p:pic>
        <p:nvPicPr>
          <p:cNvPr id="4" name="Bild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6913" y="1823607"/>
            <a:ext cx="4527584" cy="4566281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555733" y="1708952"/>
            <a:ext cx="5529945" cy="4902199"/>
          </a:xfrm>
          <a:prstGeom prst="ellipse">
            <a:avLst/>
          </a:prstGeom>
          <a:solidFill>
            <a:srgbClr val="FF0000">
              <a:alpha val="7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VERNUNFT</a:t>
            </a:r>
            <a:endParaRPr lang="de-DE" sz="40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6272051" y="4940223"/>
            <a:ext cx="2647948" cy="780760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WAHRHEIT</a:t>
            </a:r>
          </a:p>
        </p:txBody>
      </p:sp>
      <p:pic>
        <p:nvPicPr>
          <p:cNvPr id="30" name="Grafik 29">
            <a:extLst>
              <a:ext uri="{FF2B5EF4-FFF2-40B4-BE49-F238E27FC236}">
                <a16:creationId xmlns:a16="http://schemas.microsoft.com/office/drawing/2014/main" id="{D8C06DC3-563E-3149-8864-A261B41D6D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482714" y="3178360"/>
            <a:ext cx="4156099" cy="2759188"/>
          </a:xfrm>
          <a:prstGeom prst="rect">
            <a:avLst/>
          </a:prstGeom>
        </p:spPr>
      </p:pic>
      <p:sp>
        <p:nvSpPr>
          <p:cNvPr id="34" name="Rechteck 33">
            <a:extLst>
              <a:ext uri="{FF2B5EF4-FFF2-40B4-BE49-F238E27FC236}">
                <a16:creationId xmlns:a16="http://schemas.microsoft.com/office/drawing/2014/main" id="{CBFE6C5D-50A3-FC4F-9B3B-6F8236AEFD55}"/>
              </a:ext>
            </a:extLst>
          </p:cNvPr>
          <p:cNvSpPr/>
          <p:nvPr/>
        </p:nvSpPr>
        <p:spPr>
          <a:xfrm>
            <a:off x="9181168" y="1923870"/>
            <a:ext cx="2759189" cy="546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tx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DER MASSSTAB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8D5A2A06-312B-D340-8D58-251F236F20A0}"/>
              </a:ext>
            </a:extLst>
          </p:cNvPr>
          <p:cNvSpPr/>
          <p:nvPr/>
        </p:nvSpPr>
        <p:spPr>
          <a:xfrm>
            <a:off x="299930" y="1115929"/>
            <a:ext cx="11640427" cy="53305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DIE </a:t>
            </a:r>
            <a:r>
              <a:rPr lang="de-DE" sz="3600" b="1" u="sng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INTERPRETATION</a:t>
            </a:r>
            <a:r>
              <a:rPr lang="de-DE" sz="3600" b="1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DER INFORMATION IST </a:t>
            </a:r>
            <a:r>
              <a:rPr lang="de-DE" sz="3600" b="1" u="sng" dirty="0">
                <a:solidFill>
                  <a:srgbClr val="C00000"/>
                </a:solidFill>
                <a:effectLst>
                  <a:glow rad="76200">
                    <a:schemeClr val="accent1">
                      <a:satMod val="175000"/>
                      <a:alpha val="40000"/>
                    </a:schemeClr>
                  </a:glow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RICHTIG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3C93DAFD-42C4-2545-A4FA-A8261EB0C4EC}"/>
              </a:ext>
            </a:extLst>
          </p:cNvPr>
          <p:cNvGrpSpPr/>
          <p:nvPr/>
        </p:nvGrpSpPr>
        <p:grpSpPr>
          <a:xfrm>
            <a:off x="6699243" y="2857239"/>
            <a:ext cx="1795450" cy="2082984"/>
            <a:chOff x="6600405" y="2909455"/>
            <a:chExt cx="1795450" cy="2082984"/>
          </a:xfrm>
        </p:grpSpPr>
        <p:pic>
          <p:nvPicPr>
            <p:cNvPr id="21" name="Bild 2">
              <a:extLst>
                <a:ext uri="{FF2B5EF4-FFF2-40B4-BE49-F238E27FC236}">
                  <a16:creationId xmlns:a16="http://schemas.microsoft.com/office/drawing/2014/main" id="{B0098967-B631-4A41-BE2E-40AC00078B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97" t="18750" r="59912" b="28556"/>
            <a:stretch/>
          </p:blipFill>
          <p:spPr>
            <a:xfrm>
              <a:off x="6600405" y="2909455"/>
              <a:ext cx="1795450" cy="2082984"/>
            </a:xfrm>
            <a:prstGeom prst="rect">
              <a:avLst/>
            </a:prstGeom>
          </p:spPr>
        </p:pic>
        <p:sp>
          <p:nvSpPr>
            <p:cNvPr id="11" name="Rechteck 10">
              <a:extLst>
                <a:ext uri="{FF2B5EF4-FFF2-40B4-BE49-F238E27FC236}">
                  <a16:creationId xmlns:a16="http://schemas.microsoft.com/office/drawing/2014/main" id="{56A71883-602A-DB49-9E78-49F620E40C7A}"/>
                </a:ext>
              </a:extLst>
            </p:cNvPr>
            <p:cNvSpPr/>
            <p:nvPr/>
          </p:nvSpPr>
          <p:spPr>
            <a:xfrm>
              <a:off x="6600405" y="2909455"/>
              <a:ext cx="1795450" cy="2082984"/>
            </a:xfrm>
            <a:prstGeom prst="rect">
              <a:avLst/>
            </a:prstGeom>
            <a:solidFill>
              <a:schemeClr val="tx1">
                <a:alpha val="8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de-DE" sz="44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NATUR</a:t>
              </a:r>
            </a:p>
            <a:p>
              <a:pPr algn="ctr"/>
              <a:r>
                <a:rPr lang="de-DE" sz="44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GESETZ</a:t>
              </a:r>
            </a:p>
          </p:txBody>
        </p:sp>
      </p:grpSp>
      <p:pic>
        <p:nvPicPr>
          <p:cNvPr id="15" name="Grafik 14">
            <a:extLst>
              <a:ext uri="{FF2B5EF4-FFF2-40B4-BE49-F238E27FC236}">
                <a16:creationId xmlns:a16="http://schemas.microsoft.com/office/drawing/2014/main" id="{84FBA734-0CB8-D54B-A877-F4CBF03B67E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03" t="25983" r="38171"/>
          <a:stretch/>
        </p:blipFill>
        <p:spPr>
          <a:xfrm>
            <a:off x="299929" y="2559192"/>
            <a:ext cx="2596795" cy="4057637"/>
          </a:xfrm>
          <a:prstGeom prst="rect">
            <a:avLst/>
          </a:prstGeom>
        </p:spPr>
      </p:pic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8A90F063-8C05-4C4A-990C-64E92CEF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9929" y="4114800"/>
            <a:ext cx="2596795" cy="2239701"/>
          </a:xfrm>
          <a:solidFill>
            <a:schemeClr val="tx1">
              <a:alpha val="38000"/>
            </a:schemeClr>
          </a:solidFill>
        </p:spPr>
        <p:txBody>
          <a:bodyPr anchor="t">
            <a:normAutofit fontScale="92500" lnSpcReduction="10000"/>
          </a:bodyPr>
          <a:lstStyle/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STUDIEN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EXPERIMENTE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BEOBACHTUNGEN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THESEN</a:t>
            </a:r>
          </a:p>
          <a:p>
            <a:pPr>
              <a:buClr>
                <a:schemeClr val="bg1"/>
              </a:buClr>
            </a:pPr>
            <a:r>
              <a:rPr lang="de-DE" b="1" dirty="0">
                <a:solidFill>
                  <a:schemeClr val="bg1"/>
                </a:solidFill>
              </a:rPr>
              <a:t>HYPOTHESEN, ETC</a:t>
            </a:r>
          </a:p>
          <a:p>
            <a:pPr>
              <a:buClr>
                <a:schemeClr val="bg1"/>
              </a:buClr>
            </a:pPr>
            <a:endParaRPr lang="de-DE" b="1" dirty="0">
              <a:solidFill>
                <a:schemeClr val="bg1"/>
              </a:solidFill>
            </a:endParaRPr>
          </a:p>
        </p:txBody>
      </p: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C1208A8A-6847-A54C-B9E6-B87EB1504C56}"/>
              </a:ext>
            </a:extLst>
          </p:cNvPr>
          <p:cNvGrpSpPr/>
          <p:nvPr/>
        </p:nvGrpSpPr>
        <p:grpSpPr>
          <a:xfrm>
            <a:off x="299929" y="2383253"/>
            <a:ext cx="2596791" cy="1254881"/>
            <a:chOff x="-446283" y="1269882"/>
            <a:chExt cx="3620064" cy="1749370"/>
          </a:xfrm>
        </p:grpSpPr>
        <p:pic>
          <p:nvPicPr>
            <p:cNvPr id="23" name="Bild 3">
              <a:extLst>
                <a:ext uri="{FF2B5EF4-FFF2-40B4-BE49-F238E27FC236}">
                  <a16:creationId xmlns:a16="http://schemas.microsoft.com/office/drawing/2014/main" id="{CF8B429E-D90C-9348-B7D0-90669A72AB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t="18404" b="1"/>
            <a:stretch/>
          </p:blipFill>
          <p:spPr>
            <a:xfrm>
              <a:off x="-404523" y="1269882"/>
              <a:ext cx="3578304" cy="1749370"/>
            </a:xfrm>
            <a:prstGeom prst="rect">
              <a:avLst/>
            </a:prstGeom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</p:pic>
        <p:sp>
          <p:nvSpPr>
            <p:cNvPr id="24" name="Textfeld 23">
              <a:extLst>
                <a:ext uri="{FF2B5EF4-FFF2-40B4-BE49-F238E27FC236}">
                  <a16:creationId xmlns:a16="http://schemas.microsoft.com/office/drawing/2014/main" id="{5718430A-3C77-814A-82D3-0268FCE22427}"/>
                </a:ext>
              </a:extLst>
            </p:cNvPr>
            <p:cNvSpPr txBox="1"/>
            <p:nvPr/>
          </p:nvSpPr>
          <p:spPr>
            <a:xfrm>
              <a:off x="-446283" y="1269882"/>
              <a:ext cx="3578304" cy="729396"/>
            </a:xfrm>
            <a:prstGeom prst="rect">
              <a:avLst/>
            </a:prstGeom>
            <a:solidFill>
              <a:schemeClr val="tx2">
                <a:lumMod val="75000"/>
                <a:alpha val="38000"/>
              </a:schemeClr>
            </a:solidFill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de-DE" sz="2800" b="1" dirty="0">
                  <a:solidFill>
                    <a:schemeClr val="bg1"/>
                  </a:solidFill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DIE BIBEL</a:t>
              </a:r>
              <a:endParaRPr lang="DE-DE" sz="2800" b="1" dirty="0">
                <a:solidFill>
                  <a:schemeClr val="bg1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endParaRPr>
            </a:p>
          </p:txBody>
        </p:sp>
      </p:grpSp>
      <p:sp>
        <p:nvSpPr>
          <p:cNvPr id="6" name="Pfeil nach unten 5"/>
          <p:cNvSpPr/>
          <p:nvPr/>
        </p:nvSpPr>
        <p:spPr>
          <a:xfrm rot="18302779">
            <a:off x="3577832" y="2809621"/>
            <a:ext cx="859029" cy="3138535"/>
          </a:xfrm>
          <a:prstGeom prst="downArrow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120869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4" grpId="0"/>
      <p:bldP spid="36" grpId="0" animBg="1"/>
      <p:bldP spid="20" grpId="0" build="p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Die Grundlage unseres Studiums </a:t>
            </a:r>
            <a:r>
              <a:rPr lang="de-DE" dirty="0">
                <a:latin typeface="Open Sans Condensed Light" charset="0"/>
                <a:ea typeface="Open Sans Condensed Light" charset="0"/>
                <a:cs typeface="Open Sans Condensed Light" charset="0"/>
              </a:rPr>
              <a:t>–</a:t>
            </a:r>
            <a:r>
              <a:rPr lang="de-DE" dirty="0"/>
              <a:t> vier unveränderliche Dinge</a:t>
            </a:r>
          </a:p>
        </p:txBody>
      </p:sp>
      <p:grpSp>
        <p:nvGrpSpPr>
          <p:cNvPr id="12" name="Gruppierung 3">
            <a:extLst>
              <a:ext uri="{FF2B5EF4-FFF2-40B4-BE49-F238E27FC236}">
                <a16:creationId xmlns:a16="http://schemas.microsoft.com/office/drawing/2014/main" id="{8F9574D5-AC7F-824E-B543-4499096CD047}"/>
              </a:ext>
            </a:extLst>
          </p:cNvPr>
          <p:cNvGrpSpPr/>
          <p:nvPr/>
        </p:nvGrpSpPr>
        <p:grpSpPr>
          <a:xfrm>
            <a:off x="299929" y="5104311"/>
            <a:ext cx="11441635" cy="1439107"/>
            <a:chOff x="934576" y="5511709"/>
            <a:chExt cx="10285706" cy="1439107"/>
          </a:xfrm>
        </p:grpSpPr>
        <p:pic>
          <p:nvPicPr>
            <p:cNvPr id="13" name="Bild 4">
              <a:extLst>
                <a:ext uri="{FF2B5EF4-FFF2-40B4-BE49-F238E27FC236}">
                  <a16:creationId xmlns:a16="http://schemas.microsoft.com/office/drawing/2014/main" id="{EF726F46-98A0-6640-8CA1-6D42F69FA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4576" y="5512260"/>
              <a:ext cx="10285706" cy="141964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Rechteck 13">
              <a:extLst>
                <a:ext uri="{FF2B5EF4-FFF2-40B4-BE49-F238E27FC236}">
                  <a16:creationId xmlns:a16="http://schemas.microsoft.com/office/drawing/2014/main" id="{026EDFF2-9D3C-0946-A368-A9234911E6C9}"/>
                </a:ext>
              </a:extLst>
            </p:cNvPr>
            <p:cNvSpPr/>
            <p:nvPr/>
          </p:nvSpPr>
          <p:spPr>
            <a:xfrm>
              <a:off x="934576" y="5511709"/>
              <a:ext cx="10285706" cy="1439107"/>
            </a:xfrm>
            <a:prstGeom prst="rect">
              <a:avLst/>
            </a:prstGeom>
            <a:solidFill>
              <a:srgbClr val="FFFF00">
                <a:alpha val="42000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u="sng" dirty="0">
                  <a:ln w="9525">
                    <a:solidFill>
                      <a:schemeClr val="tx1"/>
                    </a:solidFill>
                    <a:prstDash val="solid"/>
                  </a:ln>
                  <a:solidFill>
                    <a:schemeClr val="tx1"/>
                  </a:solidFill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 EIN OBJEKTIVES FUNDAMENT</a:t>
              </a:r>
            </a:p>
            <a:p>
              <a:pPr algn="ctr"/>
              <a:r>
                <a:rPr lang="de-DE" sz="48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DURCH INTERPRETATION </a:t>
              </a:r>
              <a:r>
                <a:rPr lang="de-DE" sz="4800" b="1" u="sng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NICHT</a:t>
              </a:r>
              <a:r>
                <a:rPr lang="de-DE" sz="4800" b="1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 VERÄNDERBAR</a:t>
              </a:r>
            </a:p>
          </p:txBody>
        </p:sp>
      </p:grpSp>
      <p:sp>
        <p:nvSpPr>
          <p:cNvPr id="10" name="Oval 9"/>
          <p:cNvSpPr/>
          <p:nvPr/>
        </p:nvSpPr>
        <p:spPr>
          <a:xfrm>
            <a:off x="8243040" y="1101520"/>
            <a:ext cx="3506890" cy="1221267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latin typeface="Open Sans Condensed" charset="0"/>
                <a:ea typeface="Open Sans Condensed" charset="0"/>
                <a:cs typeface="Open Sans Condensed" charset="0"/>
              </a:rPr>
              <a:t>ENERGIE</a:t>
            </a:r>
          </a:p>
        </p:txBody>
      </p:sp>
      <p:pic>
        <p:nvPicPr>
          <p:cNvPr id="16" name="Bild 4">
            <a:extLst>
              <a:ext uri="{FF2B5EF4-FFF2-40B4-BE49-F238E27FC236}">
                <a16:creationId xmlns:a16="http://schemas.microsoft.com/office/drawing/2014/main" id="{92E608CA-010B-1E48-B968-49E56E779E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750" y="1101521"/>
            <a:ext cx="3928037" cy="3942916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13F4A7B6-6384-0F46-9C62-C3C682AB1E1B}"/>
              </a:ext>
            </a:extLst>
          </p:cNvPr>
          <p:cNvSpPr/>
          <p:nvPr/>
        </p:nvSpPr>
        <p:spPr>
          <a:xfrm>
            <a:off x="266174" y="1101520"/>
            <a:ext cx="3928037" cy="3942916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800" b="1" dirty="0">
                <a:solidFill>
                  <a:prstClr val="white"/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DAS GRUND-GESETZ DER NATUR</a:t>
            </a:r>
            <a:endParaRPr lang="de-DE" sz="3200" b="1" dirty="0">
              <a:latin typeface="Open Sans Condensed" panose="020B0606030504020204" pitchFamily="34" charset="0"/>
              <a:ea typeface="Open Sans Condensed" panose="020B0606030504020204" pitchFamily="34" charset="0"/>
              <a:cs typeface="Open Sans Condensed" panose="020B0606030504020204" pitchFamily="34" charset="0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06C54F32-F125-9D4C-B142-05C505280CA9}"/>
              </a:ext>
            </a:extLst>
          </p:cNvPr>
          <p:cNvGrpSpPr/>
          <p:nvPr/>
        </p:nvGrpSpPr>
        <p:grpSpPr>
          <a:xfrm>
            <a:off x="4678448" y="1101520"/>
            <a:ext cx="3325299" cy="3942916"/>
            <a:chOff x="4678448" y="1101520"/>
            <a:chExt cx="3325299" cy="3942916"/>
          </a:xfrm>
        </p:grpSpPr>
        <p:pic>
          <p:nvPicPr>
            <p:cNvPr id="4" name="Grafik 3">
              <a:extLst>
                <a:ext uri="{FF2B5EF4-FFF2-40B4-BE49-F238E27FC236}">
                  <a16:creationId xmlns:a16="http://schemas.microsoft.com/office/drawing/2014/main" id="{4347A13C-D4F7-FF4C-BE30-30EF338186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560"/>
            <a:stretch/>
          </p:blipFill>
          <p:spPr>
            <a:xfrm>
              <a:off x="4678448" y="1101520"/>
              <a:ext cx="3325299" cy="3942916"/>
            </a:xfrm>
            <a:prstGeom prst="rect">
              <a:avLst/>
            </a:prstGeom>
          </p:spPr>
        </p:pic>
        <p:sp>
          <p:nvSpPr>
            <p:cNvPr id="9" name="Rechteck 8"/>
            <p:cNvSpPr/>
            <p:nvPr/>
          </p:nvSpPr>
          <p:spPr>
            <a:xfrm>
              <a:off x="4678448" y="1108580"/>
              <a:ext cx="3325299" cy="39358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STRUKTUR</a:t>
              </a:r>
              <a:endParaRPr lang="de-DE" sz="5400" dirty="0"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endParaRP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UND </a:t>
              </a: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FUNKTION</a:t>
              </a:r>
            </a:p>
            <a:p>
              <a:pPr algn="ctr"/>
              <a:r>
                <a:rPr lang="de-DE" sz="5400" dirty="0">
                  <a:solidFill>
                    <a:schemeClr val="tx1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DES MENSCHEN</a:t>
              </a:r>
            </a:p>
          </p:txBody>
        </p:sp>
      </p:grp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CD2E7E8E-8656-8141-A6E1-145A1DE4032B}"/>
              </a:ext>
            </a:extLst>
          </p:cNvPr>
          <p:cNvGrpSpPr/>
          <p:nvPr/>
        </p:nvGrpSpPr>
        <p:grpSpPr>
          <a:xfrm>
            <a:off x="8243040" y="2458890"/>
            <a:ext cx="3506890" cy="2585545"/>
            <a:chOff x="8243040" y="2458890"/>
            <a:chExt cx="3506890" cy="2585545"/>
          </a:xfrm>
        </p:grpSpPr>
        <p:pic>
          <p:nvPicPr>
            <p:cNvPr id="5" name="Grafik 4">
              <a:extLst>
                <a:ext uri="{FF2B5EF4-FFF2-40B4-BE49-F238E27FC236}">
                  <a16:creationId xmlns:a16="http://schemas.microsoft.com/office/drawing/2014/main" id="{8D1A29F1-4C7C-E74C-B8DF-DA87AACA6D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6822" b="4026"/>
            <a:stretch/>
          </p:blipFill>
          <p:spPr>
            <a:xfrm>
              <a:off x="8243040" y="2458890"/>
              <a:ext cx="3506890" cy="2585545"/>
            </a:xfrm>
            <a:prstGeom prst="rect">
              <a:avLst/>
            </a:prstGeom>
          </p:spPr>
        </p:pic>
        <p:sp>
          <p:nvSpPr>
            <p:cNvPr id="6" name="Rechteck 5">
              <a:extLst>
                <a:ext uri="{FF2B5EF4-FFF2-40B4-BE49-F238E27FC236}">
                  <a16:creationId xmlns:a16="http://schemas.microsoft.com/office/drawing/2014/main" id="{62396A41-6C03-4C48-848D-86966DDB0B76}"/>
                </a:ext>
              </a:extLst>
            </p:cNvPr>
            <p:cNvSpPr/>
            <p:nvPr/>
          </p:nvSpPr>
          <p:spPr>
            <a:xfrm>
              <a:off x="8243040" y="2458890"/>
              <a:ext cx="3506890" cy="2585545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4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GRUND-</a:t>
              </a:r>
            </a:p>
            <a:p>
              <a:pPr algn="ctr"/>
              <a:r>
                <a:rPr lang="de-DE" sz="4800" b="1" dirty="0">
                  <a:latin typeface="Open Sans Condensed" panose="020B0606030504020204" pitchFamily="34" charset="0"/>
                  <a:ea typeface="Open Sans Condensed" panose="020B0606030504020204" pitchFamily="34" charset="0"/>
                  <a:cs typeface="Open Sans Condensed" panose="020B0606030504020204" pitchFamily="34" charset="0"/>
                </a:rPr>
                <a:t>BEDÜRFNISSE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598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ruppierung 47"/>
          <p:cNvGrpSpPr/>
          <p:nvPr/>
        </p:nvGrpSpPr>
        <p:grpSpPr>
          <a:xfrm>
            <a:off x="505824" y="2373924"/>
            <a:ext cx="10540125" cy="2792356"/>
            <a:chOff x="85887" y="1686868"/>
            <a:chExt cx="9175678" cy="2292621"/>
          </a:xfrm>
        </p:grpSpPr>
        <p:sp>
          <p:nvSpPr>
            <p:cNvPr id="49" name="Rechteck 48"/>
            <p:cNvSpPr/>
            <p:nvPr/>
          </p:nvSpPr>
          <p:spPr>
            <a:xfrm>
              <a:off x="85887" y="1686868"/>
              <a:ext cx="9175678" cy="2292621"/>
            </a:xfrm>
            <a:prstGeom prst="rect">
              <a:avLst/>
            </a:prstGeom>
            <a:solidFill>
              <a:srgbClr val="00B0F0">
                <a:alpha val="34000"/>
              </a:srgbClr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50" name="Textfeld 49"/>
            <p:cNvSpPr txBox="1"/>
            <p:nvPr/>
          </p:nvSpPr>
          <p:spPr>
            <a:xfrm rot="16200000">
              <a:off x="-521500" y="2570085"/>
              <a:ext cx="1807298" cy="401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dirty="0">
                  <a:solidFill>
                    <a:srgbClr val="0070C0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LEBENDIGE SEELE</a:t>
              </a:r>
            </a:p>
          </p:txBody>
        </p: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758" y="-22630"/>
            <a:ext cx="11849242" cy="1076845"/>
          </a:xfrm>
        </p:spPr>
        <p:txBody>
          <a:bodyPr/>
          <a:lstStyle/>
          <a:p>
            <a:r>
              <a:rPr lang="de-DE" dirty="0"/>
              <a:t>Der Mensch: Körper + Geist </a:t>
            </a:r>
            <a:r>
              <a:rPr lang="en-US" dirty="0"/>
              <a:t>= SEELE</a:t>
            </a:r>
            <a:endParaRPr lang="de-DE" dirty="0"/>
          </a:p>
        </p:txBody>
      </p:sp>
      <p:grpSp>
        <p:nvGrpSpPr>
          <p:cNvPr id="43" name="Gruppierung 42"/>
          <p:cNvGrpSpPr/>
          <p:nvPr/>
        </p:nvGrpSpPr>
        <p:grpSpPr>
          <a:xfrm>
            <a:off x="1231162" y="4448690"/>
            <a:ext cx="9832374" cy="2170516"/>
            <a:chOff x="1644392" y="1552668"/>
            <a:chExt cx="8599719" cy="2170516"/>
          </a:xfrm>
        </p:grpSpPr>
        <p:grpSp>
          <p:nvGrpSpPr>
            <p:cNvPr id="4" name="Group 381"/>
            <p:cNvGrpSpPr/>
            <p:nvPr/>
          </p:nvGrpSpPr>
          <p:grpSpPr>
            <a:xfrm>
              <a:off x="2052229" y="1984871"/>
              <a:ext cx="7568221" cy="1582492"/>
              <a:chOff x="-1" y="0"/>
              <a:chExt cx="7568219" cy="1582491"/>
            </a:xfrm>
          </p:grpSpPr>
          <p:sp>
            <p:nvSpPr>
              <p:cNvPr id="5" name="Shape 369"/>
              <p:cNvSpPr/>
              <p:nvPr/>
            </p:nvSpPr>
            <p:spPr>
              <a:xfrm flipV="1">
                <a:off x="7317735" y="39268"/>
                <a:ext cx="250483" cy="154322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6" name="Shape 370"/>
              <p:cNvSpPr/>
              <p:nvPr/>
            </p:nvSpPr>
            <p:spPr>
              <a:xfrm flipV="1">
                <a:off x="6863854" y="27800"/>
                <a:ext cx="224354" cy="154809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7" name="Shape 371"/>
              <p:cNvSpPr/>
              <p:nvPr/>
            </p:nvSpPr>
            <p:spPr>
              <a:xfrm flipV="1">
                <a:off x="6383393" y="27309"/>
                <a:ext cx="223362" cy="154858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8" name="Shape 372"/>
              <p:cNvSpPr/>
              <p:nvPr/>
            </p:nvSpPr>
            <p:spPr>
              <a:xfrm flipV="1">
                <a:off x="5957982" y="20406"/>
                <a:ext cx="163103" cy="128004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9" name="Shape 373"/>
              <p:cNvSpPr/>
              <p:nvPr/>
            </p:nvSpPr>
            <p:spPr>
              <a:xfrm flipV="1">
                <a:off x="5467920" y="0"/>
                <a:ext cx="194551" cy="1300449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0" name="Shape 374"/>
              <p:cNvSpPr/>
              <p:nvPr/>
            </p:nvSpPr>
            <p:spPr>
              <a:xfrm flipV="1">
                <a:off x="5047581" y="15973"/>
                <a:ext cx="98263" cy="128447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1" name="Shape 375"/>
              <p:cNvSpPr/>
              <p:nvPr/>
            </p:nvSpPr>
            <p:spPr>
              <a:xfrm flipH="1" flipV="1">
                <a:off x="-1" y="34047"/>
                <a:ext cx="290429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2" name="Shape 376"/>
              <p:cNvSpPr/>
              <p:nvPr/>
            </p:nvSpPr>
            <p:spPr>
              <a:xfrm flipH="1" flipV="1">
                <a:off x="2659587" y="22148"/>
                <a:ext cx="196501" cy="1278301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3" name="Shape 377"/>
              <p:cNvSpPr/>
              <p:nvPr/>
            </p:nvSpPr>
            <p:spPr>
              <a:xfrm flipH="1" flipV="1">
                <a:off x="2114396" y="36564"/>
                <a:ext cx="282881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4" name="Shape 378"/>
              <p:cNvSpPr/>
              <p:nvPr/>
            </p:nvSpPr>
            <p:spPr>
              <a:xfrm flipH="1" flipV="1">
                <a:off x="1560386" y="30514"/>
                <a:ext cx="266102" cy="145316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5" name="Shape 379"/>
              <p:cNvSpPr/>
              <p:nvPr/>
            </p:nvSpPr>
            <p:spPr>
              <a:xfrm flipH="1" flipV="1">
                <a:off x="1033350" y="30274"/>
                <a:ext cx="272907" cy="1545614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6" name="Shape 380"/>
              <p:cNvSpPr/>
              <p:nvPr/>
            </p:nvSpPr>
            <p:spPr>
              <a:xfrm flipH="1" flipV="1">
                <a:off x="519955" y="33085"/>
                <a:ext cx="294591" cy="1542802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17" name="Group 409"/>
            <p:cNvGrpSpPr/>
            <p:nvPr/>
          </p:nvGrpSpPr>
          <p:grpSpPr>
            <a:xfrm>
              <a:off x="1644392" y="1552668"/>
              <a:ext cx="8599719" cy="2075741"/>
              <a:chOff x="-2" y="-2"/>
              <a:chExt cx="8599718" cy="2075738"/>
            </a:xfrm>
          </p:grpSpPr>
          <p:grpSp>
            <p:nvGrpSpPr>
              <p:cNvPr id="18" name="Group 392"/>
              <p:cNvGrpSpPr/>
              <p:nvPr/>
            </p:nvGrpSpPr>
            <p:grpSpPr>
              <a:xfrm>
                <a:off x="-2" y="-2"/>
                <a:ext cx="4173639" cy="743921"/>
                <a:chOff x="-1" y="-1"/>
                <a:chExt cx="4173637" cy="743920"/>
              </a:xfrm>
            </p:grpSpPr>
            <p:sp>
              <p:nvSpPr>
                <p:cNvPr id="35" name="Shape 390"/>
                <p:cNvSpPr/>
                <p:nvPr/>
              </p:nvSpPr>
              <p:spPr>
                <a:xfrm>
                  <a:off x="-1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 sz="240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6" name="Shape 391"/>
                <p:cNvSpPr/>
                <p:nvPr/>
              </p:nvSpPr>
              <p:spPr>
                <a:xfrm>
                  <a:off x="-1" y="156518"/>
                  <a:ext cx="4173637" cy="430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l"/>
                  <a:r>
                    <a:rPr lang="de-DE" sz="28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  <a:endParaRPr lang="de-DE" b="1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  <p:grpSp>
            <p:nvGrpSpPr>
              <p:cNvPr id="19" name="Group 395"/>
              <p:cNvGrpSpPr/>
              <p:nvPr/>
            </p:nvGrpSpPr>
            <p:grpSpPr>
              <a:xfrm>
                <a:off x="4410697" y="-2"/>
                <a:ext cx="4189019" cy="743921"/>
                <a:chOff x="-1" y="-1"/>
                <a:chExt cx="4189017" cy="743920"/>
              </a:xfrm>
            </p:grpSpPr>
            <p:sp>
              <p:nvSpPr>
                <p:cNvPr id="33" name="Shape 393"/>
                <p:cNvSpPr/>
                <p:nvPr/>
              </p:nvSpPr>
              <p:spPr>
                <a:xfrm>
                  <a:off x="15379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 sz="240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4" name="Shape 394"/>
                <p:cNvSpPr/>
                <p:nvPr/>
              </p:nvSpPr>
              <p:spPr>
                <a:xfrm>
                  <a:off x="-1" y="156518"/>
                  <a:ext cx="4173637" cy="430886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="" xmlns:ma14="http://schemas.microsoft.com/office/mac/drawingml/2011/main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r"/>
                  <a:r>
                    <a:rPr lang="de-DE" sz="28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</a:p>
              </p:txBody>
            </p:sp>
          </p:grpSp>
          <p:grpSp>
            <p:nvGrpSpPr>
              <p:cNvPr id="20" name="Group 408"/>
              <p:cNvGrpSpPr/>
              <p:nvPr/>
            </p:nvGrpSpPr>
            <p:grpSpPr>
              <a:xfrm>
                <a:off x="544809" y="633833"/>
                <a:ext cx="7526297" cy="1441903"/>
                <a:chOff x="13276" y="75894"/>
                <a:chExt cx="7526295" cy="1441901"/>
              </a:xfrm>
            </p:grpSpPr>
            <p:sp>
              <p:nvSpPr>
                <p:cNvPr id="21" name="Shape 396"/>
                <p:cNvSpPr/>
                <p:nvPr/>
              </p:nvSpPr>
              <p:spPr>
                <a:xfrm>
                  <a:off x="13276" y="75894"/>
                  <a:ext cx="292317" cy="1279527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2" name="Shape 397"/>
                <p:cNvSpPr/>
                <p:nvPr/>
              </p:nvSpPr>
              <p:spPr>
                <a:xfrm>
                  <a:off x="544809" y="75895"/>
                  <a:ext cx="317226" cy="137425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3" name="Shape 398"/>
                <p:cNvSpPr/>
                <p:nvPr/>
              </p:nvSpPr>
              <p:spPr>
                <a:xfrm>
                  <a:off x="1081890" y="75896"/>
                  <a:ext cx="224804" cy="138085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4" name="Shape 399"/>
                <p:cNvSpPr/>
                <p:nvPr/>
              </p:nvSpPr>
              <p:spPr>
                <a:xfrm>
                  <a:off x="1607875" y="106009"/>
                  <a:ext cx="293283" cy="1344138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5" name="Shape 400"/>
                <p:cNvSpPr/>
                <p:nvPr/>
              </p:nvSpPr>
              <p:spPr>
                <a:xfrm>
                  <a:off x="2139408" y="106009"/>
                  <a:ext cx="288094" cy="125193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6" name="Shape 401"/>
                <p:cNvSpPr/>
                <p:nvPr/>
              </p:nvSpPr>
              <p:spPr>
                <a:xfrm>
                  <a:off x="2670941" y="106010"/>
                  <a:ext cx="192755" cy="93550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7" name="Shape 402"/>
                <p:cNvSpPr/>
                <p:nvPr/>
              </p:nvSpPr>
              <p:spPr>
                <a:xfrm flipH="1">
                  <a:off x="5072144" y="76115"/>
                  <a:ext cx="75582" cy="1098593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8" name="Shape 403"/>
                <p:cNvSpPr/>
                <p:nvPr/>
              </p:nvSpPr>
              <p:spPr>
                <a:xfrm flipH="1">
                  <a:off x="5431249" y="76115"/>
                  <a:ext cx="19369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9" name="Shape 404"/>
                <p:cNvSpPr/>
                <p:nvPr/>
              </p:nvSpPr>
              <p:spPr>
                <a:xfrm flipH="1">
                  <a:off x="5984050" y="76116"/>
                  <a:ext cx="100366" cy="137403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0" name="Shape 405"/>
                <p:cNvSpPr/>
                <p:nvPr/>
              </p:nvSpPr>
              <p:spPr>
                <a:xfrm flipH="1">
                  <a:off x="6393260" y="76116"/>
                  <a:ext cx="18804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1" name="Shape 406"/>
                <p:cNvSpPr/>
                <p:nvPr/>
              </p:nvSpPr>
              <p:spPr>
                <a:xfrm flipH="1">
                  <a:off x="6927916" y="76115"/>
                  <a:ext cx="132524" cy="144168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2" name="Shape 407"/>
                <p:cNvSpPr/>
                <p:nvPr/>
              </p:nvSpPr>
              <p:spPr>
                <a:xfrm flipH="1">
                  <a:off x="7328852" y="76114"/>
                  <a:ext cx="210719" cy="1380635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</p:grpSp>
        <p:grpSp>
          <p:nvGrpSpPr>
            <p:cNvPr id="37" name="Group 412"/>
            <p:cNvGrpSpPr/>
            <p:nvPr/>
          </p:nvGrpSpPr>
          <p:grpSpPr>
            <a:xfrm>
              <a:off x="2075870" y="2656381"/>
              <a:ext cx="3202047" cy="1066803"/>
              <a:chOff x="-31664" y="829206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38" name="Shape 410"/>
              <p:cNvSpPr/>
              <p:nvPr/>
            </p:nvSpPr>
            <p:spPr>
              <a:xfrm rot="21339690">
                <a:off x="-31664" y="829206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9" name="Shape 411"/>
              <p:cNvSpPr/>
              <p:nvPr/>
            </p:nvSpPr>
            <p:spPr>
              <a:xfrm rot="21339690">
                <a:off x="465022" y="1417617"/>
                <a:ext cx="2264189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 SYSTEM</a:t>
                </a:r>
                <a:endParaRPr dirty="0">
                  <a:solidFill>
                    <a:srgbClr val="FFFFFF"/>
                  </a:solidFill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40" name="Group 415"/>
            <p:cNvGrpSpPr/>
            <p:nvPr/>
          </p:nvGrpSpPr>
          <p:grpSpPr>
            <a:xfrm>
              <a:off x="6621513" y="2646977"/>
              <a:ext cx="3202047" cy="1066802"/>
              <a:chOff x="413775" y="-526505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41" name="Shape 413"/>
              <p:cNvSpPr/>
              <p:nvPr/>
            </p:nvSpPr>
            <p:spPr>
              <a:xfrm rot="308700">
                <a:off x="413775" y="-526505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2" name="Shape 414"/>
              <p:cNvSpPr/>
              <p:nvPr/>
            </p:nvSpPr>
            <p:spPr>
              <a:xfrm rot="501453">
                <a:off x="1228508" y="66237"/>
                <a:ext cx="1687904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="" xmlns:ma14="http://schemas.microsoft.com/office/mac/drawingml/2011/main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lvl="0" algn="ctr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 SYSTEM</a:t>
                </a:r>
              </a:p>
            </p:txBody>
          </p:sp>
        </p:grpSp>
      </p:grpSp>
      <p:sp>
        <p:nvSpPr>
          <p:cNvPr id="44" name="Shape 420"/>
          <p:cNvSpPr/>
          <p:nvPr/>
        </p:nvSpPr>
        <p:spPr>
          <a:xfrm rot="21252858">
            <a:off x="3053360" y="5754405"/>
            <a:ext cx="89223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dirty="0">
                <a:latin typeface="Open Sans Condensed" charset="0"/>
                <a:ea typeface="Open Sans Condensed" charset="0"/>
                <a:cs typeface="Open Sans Condensed" charset="0"/>
              </a:rPr>
              <a:t>  </a:t>
            </a: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5" name="Shape 421"/>
          <p:cNvSpPr/>
          <p:nvPr/>
        </p:nvSpPr>
        <p:spPr>
          <a:xfrm rot="484482">
            <a:off x="8587061" y="5803883"/>
            <a:ext cx="77681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6" name="Rechteck 45"/>
          <p:cNvSpPr/>
          <p:nvPr/>
        </p:nvSpPr>
        <p:spPr>
          <a:xfrm>
            <a:off x="1231161" y="1665587"/>
            <a:ext cx="9814789" cy="2793722"/>
          </a:xfrm>
          <a:prstGeom prst="rect">
            <a:avLst/>
          </a:prstGeom>
          <a:solidFill>
            <a:srgbClr val="C00000">
              <a:alpha val="6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</a:p>
          <a:p>
            <a:pPr algn="ctr"/>
            <a:endParaRPr lang="de-DE" sz="36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1" name="Textfeld 50"/>
          <p:cNvSpPr txBox="1"/>
          <p:nvPr/>
        </p:nvSpPr>
        <p:spPr>
          <a:xfrm>
            <a:off x="5225355" y="5939071"/>
            <a:ext cx="18753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400">
                <a:latin typeface="Open Sans Condensed" charset="0"/>
                <a:ea typeface="Open Sans Condensed" charset="0"/>
                <a:cs typeface="Open Sans Condensed" charset="0"/>
              </a:rPr>
              <a:t>KÖRPER</a:t>
            </a:r>
            <a:endParaRPr lang="de-DE" sz="44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2" name="Textfeld 51"/>
          <p:cNvSpPr txBox="1"/>
          <p:nvPr/>
        </p:nvSpPr>
        <p:spPr>
          <a:xfrm>
            <a:off x="4454785" y="2800838"/>
            <a:ext cx="318327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GEDANKEN</a:t>
            </a:r>
            <a:endParaRPr lang="en-US" sz="3200" b="1" dirty="0"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4668010" y="3797639"/>
            <a:ext cx="30556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ENTSCHEIDUNGEN</a:t>
            </a:r>
          </a:p>
        </p:txBody>
      </p:sp>
      <p:sp>
        <p:nvSpPr>
          <p:cNvPr id="54" name="Textfeld 53"/>
          <p:cNvSpPr txBox="1"/>
          <p:nvPr/>
        </p:nvSpPr>
        <p:spPr>
          <a:xfrm>
            <a:off x="2902394" y="4559306"/>
            <a:ext cx="29979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ELEKTISCHER STROM</a:t>
            </a:r>
          </a:p>
        </p:txBody>
      </p:sp>
      <p:sp>
        <p:nvSpPr>
          <p:cNvPr id="55" name="Textfeld 54"/>
          <p:cNvSpPr txBox="1"/>
          <p:nvPr/>
        </p:nvSpPr>
        <p:spPr>
          <a:xfrm>
            <a:off x="6325252" y="4546866"/>
            <a:ext cx="31774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ELEKTRISCHER STROM</a:t>
            </a:r>
          </a:p>
        </p:txBody>
      </p:sp>
      <p:pic>
        <p:nvPicPr>
          <p:cNvPr id="56" name="Bild 5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8658" y="3807338"/>
            <a:ext cx="574367" cy="574367"/>
          </a:xfrm>
          <a:prstGeom prst="rect">
            <a:avLst/>
          </a:prstGeom>
        </p:spPr>
      </p:pic>
      <p:pic>
        <p:nvPicPr>
          <p:cNvPr id="57" name="Bild 56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35073" y="3827672"/>
            <a:ext cx="574367" cy="57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23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/>
      <p:bldP spid="52" grpId="0"/>
      <p:bldP spid="53" grpId="0"/>
      <p:bldP spid="54" grpId="0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Erster</a:t>
            </a:r>
            <a:r>
              <a:rPr lang="de-DE" dirty="0">
                <a:latin typeface="Futura Condensed Medium" charset="0"/>
                <a:ea typeface="Futura Condensed Medium" charset="0"/>
                <a:cs typeface="Futura Condensed Medium" charset="0"/>
              </a:rPr>
              <a:t> </a:t>
            </a:r>
            <a:r>
              <a:rPr lang="de-DE" dirty="0"/>
              <a:t>Fall</a:t>
            </a:r>
          </a:p>
        </p:txBody>
      </p:sp>
      <p:grpSp>
        <p:nvGrpSpPr>
          <p:cNvPr id="4" name="Gruppierung 3"/>
          <p:cNvGrpSpPr/>
          <p:nvPr/>
        </p:nvGrpSpPr>
        <p:grpSpPr>
          <a:xfrm>
            <a:off x="505824" y="2373924"/>
            <a:ext cx="10540125" cy="2792356"/>
            <a:chOff x="85887" y="1686868"/>
            <a:chExt cx="9175678" cy="2292621"/>
          </a:xfrm>
        </p:grpSpPr>
        <p:sp>
          <p:nvSpPr>
            <p:cNvPr id="5" name="Rechteck 4"/>
            <p:cNvSpPr/>
            <p:nvPr/>
          </p:nvSpPr>
          <p:spPr>
            <a:xfrm>
              <a:off x="85887" y="1686868"/>
              <a:ext cx="9175678" cy="2292621"/>
            </a:xfrm>
            <a:prstGeom prst="rect">
              <a:avLst/>
            </a:prstGeom>
            <a:solidFill>
              <a:srgbClr val="00B0F0">
                <a:alpha val="34000"/>
              </a:srgbClr>
            </a:solidFill>
            <a:ln w="2540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latin typeface="Open Sans Condensed" charset="0"/>
                <a:ea typeface="Open Sans Condensed" charset="0"/>
                <a:cs typeface="Open Sans Condensed" charset="0"/>
              </a:endParaRPr>
            </a:p>
          </p:txBody>
        </p:sp>
        <p:sp>
          <p:nvSpPr>
            <p:cNvPr id="6" name="Textfeld 5"/>
            <p:cNvSpPr txBox="1"/>
            <p:nvPr/>
          </p:nvSpPr>
          <p:spPr>
            <a:xfrm rot="16200000">
              <a:off x="-521500" y="2570085"/>
              <a:ext cx="1807298" cy="40190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b="1" dirty="0">
                  <a:solidFill>
                    <a:srgbClr val="0070C0"/>
                  </a:solidFill>
                  <a:latin typeface="Open Sans Condensed" charset="0"/>
                  <a:ea typeface="Open Sans Condensed" charset="0"/>
                  <a:cs typeface="Open Sans Condensed" charset="0"/>
                </a:rPr>
                <a:t>LEBENDIGE SEELE</a:t>
              </a:r>
            </a:p>
          </p:txBody>
        </p:sp>
      </p:grpSp>
      <p:grpSp>
        <p:nvGrpSpPr>
          <p:cNvPr id="7" name="Gruppierung 6"/>
          <p:cNvGrpSpPr/>
          <p:nvPr/>
        </p:nvGrpSpPr>
        <p:grpSpPr>
          <a:xfrm>
            <a:off x="1231162" y="4448690"/>
            <a:ext cx="9832374" cy="2172236"/>
            <a:chOff x="1644392" y="1552668"/>
            <a:chExt cx="8599719" cy="2172236"/>
          </a:xfrm>
        </p:grpSpPr>
        <p:grpSp>
          <p:nvGrpSpPr>
            <p:cNvPr id="8" name="Group 381"/>
            <p:cNvGrpSpPr/>
            <p:nvPr/>
          </p:nvGrpSpPr>
          <p:grpSpPr>
            <a:xfrm>
              <a:off x="2052229" y="1984871"/>
              <a:ext cx="7568221" cy="1582492"/>
              <a:chOff x="-1" y="0"/>
              <a:chExt cx="7568219" cy="1582491"/>
            </a:xfrm>
          </p:grpSpPr>
          <p:sp>
            <p:nvSpPr>
              <p:cNvPr id="35" name="Shape 369"/>
              <p:cNvSpPr/>
              <p:nvPr/>
            </p:nvSpPr>
            <p:spPr>
              <a:xfrm flipV="1">
                <a:off x="7317735" y="39268"/>
                <a:ext cx="250483" cy="154322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6" name="Shape 370"/>
              <p:cNvSpPr/>
              <p:nvPr/>
            </p:nvSpPr>
            <p:spPr>
              <a:xfrm flipV="1">
                <a:off x="6863854" y="27800"/>
                <a:ext cx="224354" cy="154809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7" name="Shape 371"/>
              <p:cNvSpPr/>
              <p:nvPr/>
            </p:nvSpPr>
            <p:spPr>
              <a:xfrm flipV="1">
                <a:off x="6383393" y="27309"/>
                <a:ext cx="223362" cy="1548580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8" name="Shape 372"/>
              <p:cNvSpPr/>
              <p:nvPr/>
            </p:nvSpPr>
            <p:spPr>
              <a:xfrm flipV="1">
                <a:off x="5957982" y="20406"/>
                <a:ext cx="163103" cy="1280043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39" name="Shape 373"/>
              <p:cNvSpPr/>
              <p:nvPr/>
            </p:nvSpPr>
            <p:spPr>
              <a:xfrm flipV="1">
                <a:off x="5467920" y="0"/>
                <a:ext cx="194551" cy="1300449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0" name="Shape 374"/>
              <p:cNvSpPr/>
              <p:nvPr/>
            </p:nvSpPr>
            <p:spPr>
              <a:xfrm flipV="1">
                <a:off x="5047581" y="15973"/>
                <a:ext cx="98263" cy="128447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1" name="Shape 375"/>
              <p:cNvSpPr/>
              <p:nvPr/>
            </p:nvSpPr>
            <p:spPr>
              <a:xfrm flipH="1" flipV="1">
                <a:off x="-1" y="34047"/>
                <a:ext cx="290429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2" name="Shape 376"/>
              <p:cNvSpPr/>
              <p:nvPr/>
            </p:nvSpPr>
            <p:spPr>
              <a:xfrm flipH="1" flipV="1">
                <a:off x="2659587" y="22148"/>
                <a:ext cx="196501" cy="1278301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3" name="Shape 377"/>
              <p:cNvSpPr/>
              <p:nvPr/>
            </p:nvSpPr>
            <p:spPr>
              <a:xfrm flipH="1" flipV="1">
                <a:off x="2114396" y="36564"/>
                <a:ext cx="282881" cy="144711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4" name="Shape 378"/>
              <p:cNvSpPr/>
              <p:nvPr/>
            </p:nvSpPr>
            <p:spPr>
              <a:xfrm flipH="1" flipV="1">
                <a:off x="1560386" y="30514"/>
                <a:ext cx="266102" cy="1453166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5" name="Shape 379"/>
              <p:cNvSpPr/>
              <p:nvPr/>
            </p:nvSpPr>
            <p:spPr>
              <a:xfrm flipH="1" flipV="1">
                <a:off x="1033350" y="30274"/>
                <a:ext cx="272907" cy="1545614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46" name="Shape 380"/>
              <p:cNvSpPr/>
              <p:nvPr/>
            </p:nvSpPr>
            <p:spPr>
              <a:xfrm flipH="1" flipV="1">
                <a:off x="519955" y="33085"/>
                <a:ext cx="294591" cy="1542802"/>
              </a:xfrm>
              <a:prstGeom prst="line">
                <a:avLst/>
              </a:prstGeom>
              <a:noFill/>
              <a:ln w="57150" cap="flat">
                <a:solidFill>
                  <a:srgbClr val="7030A0"/>
                </a:solidFill>
                <a:prstDash val="solid"/>
                <a:miter lim="800000"/>
                <a:headEnd type="oval" w="med" len="med"/>
                <a:tailEnd type="triangle" w="med" len="med"/>
              </a:ln>
              <a:effectLst/>
            </p:spPr>
            <p:txBody>
              <a:bodyPr wrap="square" lIns="0" tIns="0" rIns="0" bIns="0" numCol="1" anchor="t">
                <a:noAutofit/>
              </a:bodyPr>
              <a:lstStyle/>
              <a:p>
                <a:pPr lvl="0" defTabSz="457200">
                  <a:defRPr sz="1200">
                    <a:latin typeface="+mj-lt"/>
                    <a:ea typeface="+mj-ea"/>
                    <a:cs typeface="+mj-cs"/>
                    <a:sym typeface="Helvetica"/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9" name="Group 409"/>
            <p:cNvGrpSpPr/>
            <p:nvPr/>
          </p:nvGrpSpPr>
          <p:grpSpPr>
            <a:xfrm>
              <a:off x="1644392" y="1552668"/>
              <a:ext cx="8599719" cy="2075741"/>
              <a:chOff x="-2" y="-2"/>
              <a:chExt cx="8599718" cy="2075738"/>
            </a:xfrm>
          </p:grpSpPr>
          <p:grpSp>
            <p:nvGrpSpPr>
              <p:cNvPr id="16" name="Group 392"/>
              <p:cNvGrpSpPr/>
              <p:nvPr/>
            </p:nvGrpSpPr>
            <p:grpSpPr>
              <a:xfrm>
                <a:off x="-2" y="-2"/>
                <a:ext cx="4173639" cy="743921"/>
                <a:chOff x="-1" y="-1"/>
                <a:chExt cx="4173637" cy="743920"/>
              </a:xfrm>
            </p:grpSpPr>
            <p:sp>
              <p:nvSpPr>
                <p:cNvPr id="33" name="Shape 390"/>
                <p:cNvSpPr/>
                <p:nvPr/>
              </p:nvSpPr>
              <p:spPr>
                <a:xfrm>
                  <a:off x="-1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4" name="Shape 391"/>
                <p:cNvSpPr/>
                <p:nvPr/>
              </p:nvSpPr>
              <p:spPr>
                <a:xfrm>
                  <a:off x="-1" y="187294"/>
                  <a:ext cx="4173637" cy="3693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l"/>
                  <a:r>
                    <a:rPr lang="de-DE" sz="24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  <a:endParaRPr lang="de-DE" b="1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  <p:grpSp>
            <p:nvGrpSpPr>
              <p:cNvPr id="17" name="Group 395"/>
              <p:cNvGrpSpPr/>
              <p:nvPr/>
            </p:nvGrpSpPr>
            <p:grpSpPr>
              <a:xfrm>
                <a:off x="4410697" y="-2"/>
                <a:ext cx="4189019" cy="743921"/>
                <a:chOff x="-1" y="-1"/>
                <a:chExt cx="4189017" cy="743920"/>
              </a:xfrm>
            </p:grpSpPr>
            <p:sp>
              <p:nvSpPr>
                <p:cNvPr id="31" name="Shape 393"/>
                <p:cNvSpPr/>
                <p:nvPr/>
              </p:nvSpPr>
              <p:spPr>
                <a:xfrm>
                  <a:off x="15379" y="-1"/>
                  <a:ext cx="4173637" cy="743920"/>
                </a:xfrm>
                <a:prstGeom prst="rect">
                  <a:avLst/>
                </a:prstGeom>
                <a:solidFill>
                  <a:srgbClr val="198A76">
                    <a:alpha val="69000"/>
                  </a:srgb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 algn="ctr">
                    <a:defRPr>
                      <a:solidFill>
                        <a:srgbClr val="FFFFFF"/>
                      </a:solidFill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2" name="Shape 394"/>
                <p:cNvSpPr/>
                <p:nvPr/>
              </p:nvSpPr>
              <p:spPr>
                <a:xfrm>
                  <a:off x="-1" y="187294"/>
                  <a:ext cx="4173637" cy="369331"/>
                </a:xfrm>
                <a:prstGeom prst="rect">
                  <a:avLst/>
                </a:prstGeom>
                <a:noFill/>
                <a:ln w="12700" cap="flat">
                  <a:noFill/>
                  <a:miter lim="400000"/>
                </a:ln>
                <a:effectLst/>
                <a:extLst>
                  <a:ext uri="{C572A759-6A51-4108-AA02-DFA0A04FC94B}">
                    <ma14:wrappingTextBoxFlag xmlns:ma14="http://schemas.microsoft.com/office/mac/drawingml/2011/main" xmlns="" val="1"/>
                  </a:ext>
                </a:extLst>
              </p:spPr>
              <p:txBody>
                <a:bodyPr wrap="square" lIns="0" tIns="0" rIns="0" bIns="0" numCol="1" anchor="ctr">
                  <a:spAutoFit/>
                </a:bodyPr>
                <a:lstStyle>
                  <a:lvl1pPr algn="ctr">
                    <a:defRPr>
                      <a:solidFill>
                        <a:srgbClr val="FFFFFF"/>
                      </a:solidFill>
                    </a:defRPr>
                  </a:lvl1pPr>
                </a:lstStyle>
                <a:p>
                  <a:pPr algn="r"/>
                  <a:r>
                    <a:rPr lang="de-DE" sz="2400" b="1" dirty="0">
                      <a:latin typeface="Open Sans Condensed" charset="0"/>
                      <a:ea typeface="Open Sans Condensed" charset="0"/>
                      <a:cs typeface="Open Sans Condensed" charset="0"/>
                    </a:rPr>
                    <a:t>HIRNRINDE</a:t>
                  </a:r>
                  <a:endParaRPr lang="de-DE" b="1" dirty="0"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  <p:grpSp>
            <p:nvGrpSpPr>
              <p:cNvPr id="18" name="Group 408"/>
              <p:cNvGrpSpPr/>
              <p:nvPr/>
            </p:nvGrpSpPr>
            <p:grpSpPr>
              <a:xfrm>
                <a:off x="544809" y="633833"/>
                <a:ext cx="7526297" cy="1441903"/>
                <a:chOff x="13276" y="75894"/>
                <a:chExt cx="7526295" cy="1441901"/>
              </a:xfrm>
            </p:grpSpPr>
            <p:sp>
              <p:nvSpPr>
                <p:cNvPr id="19" name="Shape 396"/>
                <p:cNvSpPr/>
                <p:nvPr/>
              </p:nvSpPr>
              <p:spPr>
                <a:xfrm>
                  <a:off x="13276" y="75894"/>
                  <a:ext cx="292317" cy="1279527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0" name="Shape 397"/>
                <p:cNvSpPr/>
                <p:nvPr/>
              </p:nvSpPr>
              <p:spPr>
                <a:xfrm>
                  <a:off x="544809" y="75895"/>
                  <a:ext cx="317226" cy="137425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1" name="Shape 398"/>
                <p:cNvSpPr/>
                <p:nvPr/>
              </p:nvSpPr>
              <p:spPr>
                <a:xfrm>
                  <a:off x="1081890" y="75896"/>
                  <a:ext cx="224804" cy="138085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2" name="Shape 399"/>
                <p:cNvSpPr/>
                <p:nvPr/>
              </p:nvSpPr>
              <p:spPr>
                <a:xfrm>
                  <a:off x="1607875" y="106009"/>
                  <a:ext cx="293283" cy="1344138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3" name="Shape 400"/>
                <p:cNvSpPr/>
                <p:nvPr/>
              </p:nvSpPr>
              <p:spPr>
                <a:xfrm>
                  <a:off x="2139408" y="106009"/>
                  <a:ext cx="288094" cy="125193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4" name="Shape 401"/>
                <p:cNvSpPr/>
                <p:nvPr/>
              </p:nvSpPr>
              <p:spPr>
                <a:xfrm>
                  <a:off x="2670941" y="106010"/>
                  <a:ext cx="192755" cy="93550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5" name="Shape 402"/>
                <p:cNvSpPr/>
                <p:nvPr/>
              </p:nvSpPr>
              <p:spPr>
                <a:xfrm flipH="1">
                  <a:off x="5072144" y="76115"/>
                  <a:ext cx="75582" cy="1098593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6" name="Shape 403"/>
                <p:cNvSpPr/>
                <p:nvPr/>
              </p:nvSpPr>
              <p:spPr>
                <a:xfrm flipH="1">
                  <a:off x="5431249" y="76115"/>
                  <a:ext cx="19369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7" name="Shape 404"/>
                <p:cNvSpPr/>
                <p:nvPr/>
              </p:nvSpPr>
              <p:spPr>
                <a:xfrm flipH="1">
                  <a:off x="5984050" y="76116"/>
                  <a:ext cx="100366" cy="1374032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8" name="Shape 405"/>
                <p:cNvSpPr/>
                <p:nvPr/>
              </p:nvSpPr>
              <p:spPr>
                <a:xfrm flipH="1">
                  <a:off x="6393260" y="76116"/>
                  <a:ext cx="188046" cy="1380634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29" name="Shape 406"/>
                <p:cNvSpPr/>
                <p:nvPr/>
              </p:nvSpPr>
              <p:spPr>
                <a:xfrm flipH="1">
                  <a:off x="6927916" y="76115"/>
                  <a:ext cx="132524" cy="1441680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  <p:sp>
              <p:nvSpPr>
                <p:cNvPr id="30" name="Shape 407"/>
                <p:cNvSpPr/>
                <p:nvPr/>
              </p:nvSpPr>
              <p:spPr>
                <a:xfrm flipH="1">
                  <a:off x="7328852" y="76114"/>
                  <a:ext cx="210719" cy="1380635"/>
                </a:xfrm>
                <a:prstGeom prst="line">
                  <a:avLst/>
                </a:prstGeom>
                <a:noFill/>
                <a:ln w="57150" cap="flat">
                  <a:solidFill>
                    <a:srgbClr val="198A76"/>
                  </a:solidFill>
                  <a:prstDash val="solid"/>
                  <a:miter lim="800000"/>
                  <a:headEnd type="oval" w="med" len="med"/>
                  <a:tailEnd type="triangle" w="med" len="med"/>
                </a:ln>
                <a:effectLst/>
              </p:spPr>
              <p:txBody>
                <a:bodyPr wrap="square" lIns="0" tIns="0" rIns="0" bIns="0" numCol="1" anchor="t">
                  <a:noAutofit/>
                </a:bodyPr>
                <a:lstStyle/>
                <a:p>
                  <a:pPr lvl="0" defTabSz="457200">
                    <a:defRPr sz="1200">
                      <a:latin typeface="+mj-lt"/>
                      <a:ea typeface="+mj-ea"/>
                      <a:cs typeface="+mj-cs"/>
                      <a:sym typeface="Helvetica"/>
                    </a:defRPr>
                  </a:pPr>
                  <a:endParaRPr>
                    <a:latin typeface="Open Sans Condensed" charset="0"/>
                    <a:ea typeface="Open Sans Condensed" charset="0"/>
                    <a:cs typeface="Open Sans Condensed" charset="0"/>
                  </a:endParaRPr>
                </a:p>
              </p:txBody>
            </p:sp>
          </p:grpSp>
        </p:grpSp>
        <p:grpSp>
          <p:nvGrpSpPr>
            <p:cNvPr id="10" name="Group 412"/>
            <p:cNvGrpSpPr/>
            <p:nvPr/>
          </p:nvGrpSpPr>
          <p:grpSpPr>
            <a:xfrm>
              <a:off x="2071898" y="2658101"/>
              <a:ext cx="3202047" cy="1066803"/>
              <a:chOff x="-35636" y="830926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14" name="Shape 410"/>
              <p:cNvSpPr/>
              <p:nvPr/>
            </p:nvSpPr>
            <p:spPr>
              <a:xfrm rot="21339690">
                <a:off x="-35636" y="830926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 dirty="0"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5" name="Shape 411"/>
              <p:cNvSpPr/>
              <p:nvPr/>
            </p:nvSpPr>
            <p:spPr>
              <a:xfrm rot="21339690">
                <a:off x="465022" y="1417617"/>
                <a:ext cx="2264189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>
                <a:lvl1pPr algn="ctr">
                  <a:defRPr>
                    <a:solidFill>
                      <a:srgbClr val="FFFFFF"/>
                    </a:solidFill>
                  </a:defRPr>
                </a:lvl1pPr>
              </a:lstStyle>
              <a:p>
                <a:pPr lvl="0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LIMBISCHES SYSTEM</a:t>
                </a:r>
                <a:endParaRPr dirty="0">
                  <a:solidFill>
                    <a:srgbClr val="FFFFFF"/>
                  </a:solidFill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</p:grpSp>
        <p:grpSp>
          <p:nvGrpSpPr>
            <p:cNvPr id="11" name="Group 415"/>
            <p:cNvGrpSpPr/>
            <p:nvPr/>
          </p:nvGrpSpPr>
          <p:grpSpPr>
            <a:xfrm>
              <a:off x="6621513" y="2646977"/>
              <a:ext cx="3202047" cy="1066802"/>
              <a:chOff x="413775" y="-526505"/>
              <a:chExt cx="3202045" cy="1066801"/>
            </a:xfrm>
            <a:solidFill>
              <a:srgbClr val="198A76">
                <a:alpha val="88000"/>
              </a:srgbClr>
            </a:solidFill>
          </p:grpSpPr>
          <p:sp>
            <p:nvSpPr>
              <p:cNvPr id="12" name="Shape 413"/>
              <p:cNvSpPr/>
              <p:nvPr/>
            </p:nvSpPr>
            <p:spPr>
              <a:xfrm rot="308700">
                <a:off x="413775" y="-526505"/>
                <a:ext cx="3202045" cy="10668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679" h="19679" extrusionOk="0">
                    <a:moveTo>
                      <a:pt x="16796" y="2882"/>
                    </a:moveTo>
                    <a:cubicBezTo>
                      <a:pt x="20639" y="6724"/>
                      <a:pt x="20639" y="12954"/>
                      <a:pt x="16796" y="16796"/>
                    </a:cubicBezTo>
                    <a:cubicBezTo>
                      <a:pt x="12954" y="20639"/>
                      <a:pt x="6724" y="20639"/>
                      <a:pt x="2882" y="16796"/>
                    </a:cubicBezTo>
                    <a:cubicBezTo>
                      <a:pt x="-961" y="12954"/>
                      <a:pt x="-961" y="6724"/>
                      <a:pt x="2882" y="2882"/>
                    </a:cubicBezTo>
                    <a:cubicBezTo>
                      <a:pt x="6724" y="-961"/>
                      <a:pt x="12954" y="-961"/>
                      <a:pt x="16796" y="2882"/>
                    </a:cubicBezTo>
                    <a:close/>
                  </a:path>
                </a:pathLst>
              </a:custGeom>
              <a:grpFill/>
              <a:ln w="12700" cap="flat">
                <a:solidFill>
                  <a:srgbClr val="42719B"/>
                </a:solidFill>
                <a:prstDash val="solid"/>
                <a:miter lim="8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 algn="ctr">
                  <a:defRPr>
                    <a:solidFill>
                      <a:srgbClr val="FFFFFF"/>
                    </a:solidFill>
                  </a:defRPr>
                </a:pPr>
                <a:endParaRPr>
                  <a:latin typeface="Open Sans Condensed" charset="0"/>
                  <a:ea typeface="Open Sans Condensed" charset="0"/>
                  <a:cs typeface="Open Sans Condensed" charset="0"/>
                </a:endParaRPr>
              </a:p>
            </p:txBody>
          </p:sp>
          <p:sp>
            <p:nvSpPr>
              <p:cNvPr id="13" name="Shape 414"/>
              <p:cNvSpPr/>
              <p:nvPr/>
            </p:nvSpPr>
            <p:spPr>
              <a:xfrm rot="501453">
                <a:off x="1228508" y="66237"/>
                <a:ext cx="1687904" cy="276999"/>
              </a:xfrm>
              <a:prstGeom prst="rect">
                <a:avLst/>
              </a:prstGeom>
              <a:grp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="" val="1"/>
                </a:ext>
              </a:extLst>
            </p:spPr>
            <p:txBody>
              <a:bodyPr wrap="square" lIns="0" tIns="0" rIns="0" bIns="0" numCol="1" anchor="ctr">
                <a:spAutoFit/>
              </a:bodyPr>
              <a:lstStyle/>
              <a:p>
                <a:pPr lvl="0" algn="ctr">
                  <a:defRPr>
                    <a:solidFill>
                      <a:srgbClr val="000000"/>
                    </a:solidFill>
                  </a:defRPr>
                </a:pPr>
                <a:r>
                  <a:rPr lang="de-DE" dirty="0">
                    <a:solidFill>
                      <a:srgbClr val="FFFFFF"/>
                    </a:solidFill>
                    <a:latin typeface="Open Sans Condensed" charset="0"/>
                    <a:ea typeface="Open Sans Condensed" charset="0"/>
                    <a:cs typeface="Open Sans Condensed" charset="0"/>
                  </a:rPr>
                  <a:t>LIMBISCHES SYSTEM</a:t>
                </a:r>
              </a:p>
            </p:txBody>
          </p:sp>
        </p:grpSp>
      </p:grpSp>
      <p:sp>
        <p:nvSpPr>
          <p:cNvPr id="47" name="Shape 420"/>
          <p:cNvSpPr/>
          <p:nvPr/>
        </p:nvSpPr>
        <p:spPr>
          <a:xfrm rot="21252858">
            <a:off x="3053359" y="5754405"/>
            <a:ext cx="892230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dirty="0">
                <a:latin typeface="Open Sans Condensed" charset="0"/>
                <a:ea typeface="Open Sans Condensed" charset="0"/>
                <a:cs typeface="Open Sans Condensed" charset="0"/>
              </a:rPr>
              <a:t>  </a:t>
            </a:r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8" name="Shape 421"/>
          <p:cNvSpPr/>
          <p:nvPr/>
        </p:nvSpPr>
        <p:spPr>
          <a:xfrm rot="484482">
            <a:off x="8349065" y="5734990"/>
            <a:ext cx="77681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lvl="0"/>
            <a:r>
              <a:rPr lang="de-DE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  <a:endParaRPr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49" name="Rechteck 48"/>
          <p:cNvSpPr/>
          <p:nvPr/>
        </p:nvSpPr>
        <p:spPr>
          <a:xfrm>
            <a:off x="1231161" y="1665587"/>
            <a:ext cx="9814789" cy="2793722"/>
          </a:xfrm>
          <a:prstGeom prst="rect">
            <a:avLst/>
          </a:prstGeom>
          <a:solidFill>
            <a:srgbClr val="C00000">
              <a:alpha val="6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</a:p>
          <a:p>
            <a:pPr algn="ctr"/>
            <a:endParaRPr lang="de-DE" sz="3600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  <a:p>
            <a:pPr algn="ctr"/>
            <a:endParaRPr lang="de-DE" b="1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0" name="Textfeld 49"/>
          <p:cNvSpPr txBox="1"/>
          <p:nvPr/>
        </p:nvSpPr>
        <p:spPr>
          <a:xfrm>
            <a:off x="5221256" y="5971073"/>
            <a:ext cx="187538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4400" dirty="0">
                <a:latin typeface="Open Sans Condensed" charset="0"/>
                <a:ea typeface="Open Sans Condensed" charset="0"/>
                <a:cs typeface="Open Sans Condensed" charset="0"/>
              </a:rPr>
              <a:t>KÖRPER</a:t>
            </a:r>
          </a:p>
        </p:txBody>
      </p:sp>
      <p:sp>
        <p:nvSpPr>
          <p:cNvPr id="52" name="Textfeld 51"/>
          <p:cNvSpPr txBox="1"/>
          <p:nvPr/>
        </p:nvSpPr>
        <p:spPr>
          <a:xfrm>
            <a:off x="4990718" y="3973644"/>
            <a:ext cx="2318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ENTSCHEIDUNG</a:t>
            </a:r>
            <a:endParaRPr lang="de-DE" sz="2800" dirty="0">
              <a:solidFill>
                <a:srgbClr val="FFFF0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3" name="Textfeld 52"/>
          <p:cNvSpPr txBox="1"/>
          <p:nvPr/>
        </p:nvSpPr>
        <p:spPr>
          <a:xfrm>
            <a:off x="2176608" y="4388797"/>
            <a:ext cx="2016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elektrischer </a:t>
            </a:r>
            <a:r>
              <a:rPr lang="de-DE" sz="2000" dirty="0" err="1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strom</a:t>
            </a:r>
            <a:endParaRPr lang="de-DE" sz="2000" dirty="0">
              <a:solidFill>
                <a:srgbClr val="FFFF00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4" name="Textfeld 53"/>
          <p:cNvSpPr txBox="1"/>
          <p:nvPr/>
        </p:nvSpPr>
        <p:spPr>
          <a:xfrm>
            <a:off x="7957697" y="4388797"/>
            <a:ext cx="20168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000" dirty="0">
                <a:solidFill>
                  <a:schemeClr val="accent5">
                    <a:lumMod val="75000"/>
                  </a:scheme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elektrischer </a:t>
            </a:r>
            <a:r>
              <a:rPr lang="de-DE" sz="2000" dirty="0" err="1">
                <a:solidFill>
                  <a:schemeClr val="accent5">
                    <a:lumMod val="75000"/>
                  </a:scheme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strom</a:t>
            </a:r>
            <a:endParaRPr lang="de-DE" sz="2000" dirty="0">
              <a:solidFill>
                <a:schemeClr val="accent5">
                  <a:lumMod val="75000"/>
                </a:schemeClr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pic>
        <p:nvPicPr>
          <p:cNvPr id="55" name="Bild 54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5209" y="3945808"/>
            <a:ext cx="574367" cy="574367"/>
          </a:xfrm>
          <a:prstGeom prst="rect">
            <a:avLst/>
          </a:prstGeom>
        </p:spPr>
      </p:pic>
      <p:pic>
        <p:nvPicPr>
          <p:cNvPr id="56" name="Bild 55"/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828" y="3945808"/>
            <a:ext cx="574367" cy="574367"/>
          </a:xfrm>
          <a:prstGeom prst="rect">
            <a:avLst/>
          </a:prstGeom>
          <a:noFill/>
        </p:spPr>
      </p:pic>
      <p:sp>
        <p:nvSpPr>
          <p:cNvPr id="57" name="Pfeil nach rechts 56"/>
          <p:cNvSpPr/>
          <p:nvPr/>
        </p:nvSpPr>
        <p:spPr>
          <a:xfrm>
            <a:off x="7843318" y="4062243"/>
            <a:ext cx="1191385" cy="341956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8" name="Pfeil nach rechts 57"/>
          <p:cNvSpPr/>
          <p:nvPr/>
        </p:nvSpPr>
        <p:spPr>
          <a:xfrm rot="10800000">
            <a:off x="3366240" y="4039868"/>
            <a:ext cx="1191385" cy="34195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59" name="Rechteck 58"/>
          <p:cNvSpPr/>
          <p:nvPr/>
        </p:nvSpPr>
        <p:spPr>
          <a:xfrm>
            <a:off x="1922081" y="2434170"/>
            <a:ext cx="2965786" cy="4793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n w="22225">
                  <a:noFill/>
                  <a:prstDash val="solid"/>
                </a:ln>
                <a:solidFill>
                  <a:srgbClr val="C0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LIEBEVOLLE GEDANKEN</a:t>
            </a:r>
          </a:p>
        </p:txBody>
      </p:sp>
      <p:sp>
        <p:nvSpPr>
          <p:cNvPr id="60" name="Oval 59"/>
          <p:cNvSpPr/>
          <p:nvPr/>
        </p:nvSpPr>
        <p:spPr>
          <a:xfrm>
            <a:off x="1922081" y="3170086"/>
            <a:ext cx="2791751" cy="650599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rgbClr val="C000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FREI</a:t>
            </a:r>
          </a:p>
        </p:txBody>
      </p:sp>
      <p:sp>
        <p:nvSpPr>
          <p:cNvPr id="61" name="Rechteck 60"/>
          <p:cNvSpPr/>
          <p:nvPr/>
        </p:nvSpPr>
        <p:spPr>
          <a:xfrm>
            <a:off x="7492804" y="2404409"/>
            <a:ext cx="3261426" cy="712548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4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ENTTÄUSCHT, VERLETZT,</a:t>
            </a:r>
          </a:p>
          <a:p>
            <a:r>
              <a:rPr lang="de-DE" sz="24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RACHEGEDANKEN</a:t>
            </a:r>
          </a:p>
        </p:txBody>
      </p:sp>
      <p:sp>
        <p:nvSpPr>
          <p:cNvPr id="62" name="Oval 61"/>
          <p:cNvSpPr/>
          <p:nvPr/>
        </p:nvSpPr>
        <p:spPr>
          <a:xfrm>
            <a:off x="7580892" y="3170086"/>
            <a:ext cx="3173338" cy="650599"/>
          </a:xfrm>
          <a:prstGeom prst="ellipse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GEFANGENER</a:t>
            </a:r>
          </a:p>
        </p:txBody>
      </p:sp>
      <p:sp>
        <p:nvSpPr>
          <p:cNvPr id="63" name="Lochstreifen 62"/>
          <p:cNvSpPr/>
          <p:nvPr/>
        </p:nvSpPr>
        <p:spPr>
          <a:xfrm>
            <a:off x="889348" y="915495"/>
            <a:ext cx="4420737" cy="804672"/>
          </a:xfrm>
          <a:prstGeom prst="flowChartPunchedTap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INFORMA</a:t>
            </a:r>
            <a:r>
              <a:rPr lang="en-US" sz="2400" dirty="0">
                <a:latin typeface="Open Sans Condensed" charset="0"/>
                <a:ea typeface="Open Sans Condensed" charset="0"/>
                <a:cs typeface="Open Sans Condensed" charset="0"/>
              </a:rPr>
              <a:t>TION </a:t>
            </a:r>
            <a:r>
              <a:rPr lang="de-DE" sz="2400" dirty="0">
                <a:latin typeface="Open Sans Condensed" charset="0"/>
                <a:ea typeface="Open Sans Condensed" charset="0"/>
                <a:cs typeface="Open Sans Condensed" charset="0"/>
              </a:rPr>
              <a:t>BZGL. DES FREUNDES</a:t>
            </a:r>
          </a:p>
        </p:txBody>
      </p:sp>
      <p:sp>
        <p:nvSpPr>
          <p:cNvPr id="64" name="Rechteckiger Pfeil 63"/>
          <p:cNvSpPr/>
          <p:nvPr/>
        </p:nvSpPr>
        <p:spPr>
          <a:xfrm rot="5400000">
            <a:off x="5445968" y="1042349"/>
            <a:ext cx="695931" cy="980493"/>
          </a:xfrm>
          <a:prstGeom prst="bentArrow">
            <a:avLst>
              <a:gd name="adj1" fmla="val 25000"/>
              <a:gd name="adj2" fmla="val 21879"/>
              <a:gd name="adj3" fmla="val 30098"/>
              <a:gd name="adj4" fmla="val 35254"/>
            </a:avLst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5" name="Abschrägung 64"/>
          <p:cNvSpPr/>
          <p:nvPr/>
        </p:nvSpPr>
        <p:spPr>
          <a:xfrm>
            <a:off x="5316581" y="2390593"/>
            <a:ext cx="1661561" cy="566547"/>
          </a:xfrm>
          <a:prstGeom prst="bevel">
            <a:avLst>
              <a:gd name="adj" fmla="val 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IRRTUM</a:t>
            </a:r>
          </a:p>
        </p:txBody>
      </p:sp>
      <p:sp>
        <p:nvSpPr>
          <p:cNvPr id="66" name="Oval 65"/>
          <p:cNvSpPr/>
          <p:nvPr/>
        </p:nvSpPr>
        <p:spPr>
          <a:xfrm>
            <a:off x="4414913" y="5607646"/>
            <a:ext cx="907035" cy="62525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7" name="Oval 66"/>
          <p:cNvSpPr/>
          <p:nvPr/>
        </p:nvSpPr>
        <p:spPr>
          <a:xfrm>
            <a:off x="6937563" y="5594313"/>
            <a:ext cx="907035" cy="625254"/>
          </a:xfrm>
          <a:prstGeom prst="ellipse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4267789" y="4520039"/>
            <a:ext cx="1211918" cy="4671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9" name="Rechteck 68"/>
          <p:cNvSpPr/>
          <p:nvPr/>
        </p:nvSpPr>
        <p:spPr>
          <a:xfrm>
            <a:off x="6776844" y="4518390"/>
            <a:ext cx="1211918" cy="467127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0" name="Pfeil nach oben 69"/>
          <p:cNvSpPr/>
          <p:nvPr/>
        </p:nvSpPr>
        <p:spPr>
          <a:xfrm>
            <a:off x="4625523" y="4936465"/>
            <a:ext cx="484632" cy="6673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1" name="Pfeil nach oben 70"/>
          <p:cNvSpPr/>
          <p:nvPr/>
        </p:nvSpPr>
        <p:spPr>
          <a:xfrm>
            <a:off x="7146951" y="4947818"/>
            <a:ext cx="484632" cy="667345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2" name="Textfeld 71"/>
          <p:cNvSpPr txBox="1"/>
          <p:nvPr/>
        </p:nvSpPr>
        <p:spPr>
          <a:xfrm>
            <a:off x="4994481" y="3979316"/>
            <a:ext cx="23182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accent5">
                    <a:lumMod val="75000"/>
                  </a:schemeClr>
                </a:solidFill>
                <a:latin typeface="Open Sans Condensed" charset="0"/>
                <a:ea typeface="Open Sans Condensed" charset="0"/>
                <a:cs typeface="Open Sans Condensed" charset="0"/>
              </a:rPr>
              <a:t>ENTSCHEIDUNG</a:t>
            </a:r>
          </a:p>
        </p:txBody>
      </p:sp>
    </p:spTree>
    <p:extLst>
      <p:ext uri="{BB962C8B-B14F-4D97-AF65-F5344CB8AC3E}">
        <p14:creationId xmlns:p14="http://schemas.microsoft.com/office/powerpoint/2010/main" val="100836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Wodurch </a:t>
            </a:r>
            <a:r>
              <a:rPr lang="de-DE" dirty="0" err="1"/>
              <a:t>äussert</a:t>
            </a:r>
            <a:r>
              <a:rPr lang="de-DE" dirty="0"/>
              <a:t> sich der Irrtum?</a:t>
            </a:r>
          </a:p>
        </p:txBody>
      </p:sp>
      <p:sp>
        <p:nvSpPr>
          <p:cNvPr id="5" name="Abschrägung 4">
            <a:extLst>
              <a:ext uri="{FF2B5EF4-FFF2-40B4-BE49-F238E27FC236}">
                <a16:creationId xmlns:a16="http://schemas.microsoft.com/office/drawing/2014/main" id="{12809D35-30E8-BA49-AB08-3C9E6CEAADEC}"/>
              </a:ext>
            </a:extLst>
          </p:cNvPr>
          <p:cNvSpPr/>
          <p:nvPr/>
        </p:nvSpPr>
        <p:spPr>
          <a:xfrm>
            <a:off x="299930" y="1018843"/>
            <a:ext cx="2737185" cy="949758"/>
          </a:xfrm>
          <a:prstGeom prst="bevel">
            <a:avLst>
              <a:gd name="adj" fmla="val 26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DER IRRTUM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4F2DE7A-3896-924A-9D11-067C6277C937}"/>
              </a:ext>
            </a:extLst>
          </p:cNvPr>
          <p:cNvSpPr txBox="1">
            <a:spLocks/>
          </p:cNvSpPr>
          <p:nvPr/>
        </p:nvSpPr>
        <p:spPr>
          <a:xfrm>
            <a:off x="3575570" y="1174704"/>
            <a:ext cx="8316500" cy="54589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>Meine geistigen Bedürfnisse sind erfüllt durch das, was andere tun 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A3C89D-0D92-7E42-B527-53E1FA853B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6819" r="3147" b="5994"/>
          <a:stretch/>
        </p:blipFill>
        <p:spPr>
          <a:xfrm>
            <a:off x="299930" y="2166950"/>
            <a:ext cx="2737185" cy="446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37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hteckiger Pfeil 28"/>
          <p:cNvSpPr/>
          <p:nvPr/>
        </p:nvSpPr>
        <p:spPr>
          <a:xfrm>
            <a:off x="2438549" y="1374934"/>
            <a:ext cx="2720831" cy="1175933"/>
          </a:xfrm>
          <a:prstGeom prst="bentArrow">
            <a:avLst>
              <a:gd name="adj1" fmla="val 25000"/>
              <a:gd name="adj2" fmla="val 29153"/>
              <a:gd name="adj3" fmla="val 25000"/>
              <a:gd name="adj4" fmla="val 4375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2" name="Rechteckiger Pfeil 21"/>
          <p:cNvSpPr/>
          <p:nvPr/>
        </p:nvSpPr>
        <p:spPr>
          <a:xfrm flipH="1">
            <a:off x="7322294" y="1377161"/>
            <a:ext cx="2926981" cy="120105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5078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7" name="Rechteckiger Pfeil 26"/>
          <p:cNvSpPr/>
          <p:nvPr/>
        </p:nvSpPr>
        <p:spPr>
          <a:xfrm>
            <a:off x="3396252" y="3012710"/>
            <a:ext cx="1152000" cy="1224000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6" name="Rechteckiger Pfeil 25"/>
          <p:cNvSpPr/>
          <p:nvPr/>
        </p:nvSpPr>
        <p:spPr>
          <a:xfrm rot="5400000" flipH="1">
            <a:off x="5779872" y="3700860"/>
            <a:ext cx="1521284" cy="983007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3" name="Rechteckiger Pfeil 22"/>
          <p:cNvSpPr/>
          <p:nvPr/>
        </p:nvSpPr>
        <p:spPr>
          <a:xfrm rot="908057" flipH="1">
            <a:off x="7685165" y="3281062"/>
            <a:ext cx="1968743" cy="927386"/>
          </a:xfrm>
          <a:prstGeom prst="ben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800" b="1" dirty="0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ist der Grund unserer Beziehungen?</a:t>
            </a:r>
          </a:p>
        </p:txBody>
      </p:sp>
      <p:sp>
        <p:nvSpPr>
          <p:cNvPr id="6" name="Rechteck 5"/>
          <p:cNvSpPr/>
          <p:nvPr/>
        </p:nvSpPr>
        <p:spPr>
          <a:xfrm>
            <a:off x="5508934" y="2381103"/>
            <a:ext cx="1431234" cy="887895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</a:t>
            </a:r>
          </a:p>
        </p:txBody>
      </p:sp>
      <p:sp>
        <p:nvSpPr>
          <p:cNvPr id="7" name="Rechteck 6"/>
          <p:cNvSpPr/>
          <p:nvPr/>
        </p:nvSpPr>
        <p:spPr>
          <a:xfrm>
            <a:off x="9345437" y="2381103"/>
            <a:ext cx="2190395" cy="887894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MUTTER</a:t>
            </a:r>
          </a:p>
        </p:txBody>
      </p:sp>
      <p:sp>
        <p:nvSpPr>
          <p:cNvPr id="8" name="Rechteck 7"/>
          <p:cNvSpPr/>
          <p:nvPr/>
        </p:nvSpPr>
        <p:spPr>
          <a:xfrm>
            <a:off x="8600232" y="3680279"/>
            <a:ext cx="1769084" cy="887895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VATER</a:t>
            </a:r>
          </a:p>
        </p:txBody>
      </p:sp>
      <p:sp>
        <p:nvSpPr>
          <p:cNvPr id="9" name="Rechteck 8"/>
          <p:cNvSpPr/>
          <p:nvPr/>
        </p:nvSpPr>
        <p:spPr>
          <a:xfrm>
            <a:off x="5315192" y="4711685"/>
            <a:ext cx="2202672" cy="686916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EHEFRAU</a:t>
            </a:r>
            <a:endParaRPr lang="de-DE" sz="40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871808" y="3680279"/>
            <a:ext cx="1993792" cy="892511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KINDER</a:t>
            </a:r>
          </a:p>
        </p:txBody>
      </p:sp>
      <p:sp>
        <p:nvSpPr>
          <p:cNvPr id="11" name="Rechteck 10"/>
          <p:cNvSpPr/>
          <p:nvPr/>
        </p:nvSpPr>
        <p:spPr>
          <a:xfrm>
            <a:off x="556592" y="2381101"/>
            <a:ext cx="2547072" cy="887895"/>
          </a:xfrm>
          <a:prstGeom prst="rect">
            <a:avLst/>
          </a:prstGeom>
          <a:solidFill>
            <a:srgbClr val="0094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HAUSTIERE</a:t>
            </a:r>
          </a:p>
        </p:txBody>
      </p:sp>
      <p:sp>
        <p:nvSpPr>
          <p:cNvPr id="12" name="Pfeil nach rechts 11"/>
          <p:cNvSpPr/>
          <p:nvPr/>
        </p:nvSpPr>
        <p:spPr>
          <a:xfrm>
            <a:off x="7163998" y="2453988"/>
            <a:ext cx="1799314" cy="68603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3" name="Pfeil nach rechts 12"/>
          <p:cNvSpPr/>
          <p:nvPr/>
        </p:nvSpPr>
        <p:spPr>
          <a:xfrm rot="1945710">
            <a:off x="6938892" y="3389117"/>
            <a:ext cx="1656000" cy="6876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4" name="Pfeil nach rechts 13"/>
          <p:cNvSpPr/>
          <p:nvPr/>
        </p:nvSpPr>
        <p:spPr>
          <a:xfrm rot="5400000">
            <a:off x="5591134" y="3696781"/>
            <a:ext cx="1286232" cy="708491"/>
          </a:xfrm>
          <a:prstGeom prst="rightArrow">
            <a:avLst>
              <a:gd name="adj1" fmla="val 51693"/>
              <a:gd name="adj2" fmla="val 45898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8" name="Pfeil nach links 17"/>
          <p:cNvSpPr/>
          <p:nvPr/>
        </p:nvSpPr>
        <p:spPr>
          <a:xfrm>
            <a:off x="3292412" y="2453988"/>
            <a:ext cx="1923646" cy="687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19" name="Pfeil nach links 18"/>
          <p:cNvSpPr/>
          <p:nvPr/>
        </p:nvSpPr>
        <p:spPr>
          <a:xfrm rot="19806405">
            <a:off x="3839863" y="3416712"/>
            <a:ext cx="1595351" cy="687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7163998" y="1967306"/>
            <a:ext cx="1315506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LIEBEN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7788535" y="1426868"/>
            <a:ext cx="1623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BEKOMMEN</a:t>
            </a:r>
          </a:p>
        </p:txBody>
      </p:sp>
      <p:sp>
        <p:nvSpPr>
          <p:cNvPr id="25" name="Eine Ecke des Rechtecks abrunden 24"/>
          <p:cNvSpPr/>
          <p:nvPr/>
        </p:nvSpPr>
        <p:spPr>
          <a:xfrm>
            <a:off x="7721858" y="1010782"/>
            <a:ext cx="2846356" cy="476342"/>
          </a:xfrm>
          <a:prstGeom prst="round1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GELIEBT WERDEN</a:t>
            </a:r>
          </a:p>
        </p:txBody>
      </p:sp>
      <p:sp>
        <p:nvSpPr>
          <p:cNvPr id="31" name="Rechteck 30"/>
          <p:cNvSpPr/>
          <p:nvPr/>
        </p:nvSpPr>
        <p:spPr>
          <a:xfrm>
            <a:off x="253072" y="5589805"/>
            <a:ext cx="11471290" cy="510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 BIN ABHÄNGIG FÜR LIEBE VON DEN </a:t>
            </a:r>
            <a:r>
              <a:rPr lang="de-DE" sz="3200" b="1" dirty="0">
                <a:solidFill>
                  <a:srgbClr val="FFFF0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TATEN</a:t>
            </a:r>
            <a:r>
              <a:rPr lang="de-DE" sz="32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UND </a:t>
            </a:r>
            <a:r>
              <a:rPr lang="de-DE" sz="3200" b="1" dirty="0">
                <a:solidFill>
                  <a:srgbClr val="FFFF0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SEIN</a:t>
            </a:r>
            <a:r>
              <a:rPr lang="de-DE" sz="32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(EXISTENZ) ANDERER</a:t>
            </a:r>
          </a:p>
        </p:txBody>
      </p:sp>
      <p:sp>
        <p:nvSpPr>
          <p:cNvPr id="32" name="Rechteck 31"/>
          <p:cNvSpPr/>
          <p:nvPr/>
        </p:nvSpPr>
        <p:spPr>
          <a:xfrm>
            <a:off x="247737" y="4619710"/>
            <a:ext cx="4744448" cy="93501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DER IRRTUM FÜHRT ZUR </a:t>
            </a:r>
          </a:p>
          <a:p>
            <a:pPr algn="ctr"/>
            <a:r>
              <a:rPr lang="de-DE" sz="32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ÜBERZEUGUNG</a:t>
            </a:r>
            <a:r>
              <a:rPr lang="en-US" sz="32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:</a:t>
            </a:r>
            <a:endParaRPr lang="de-DE" sz="32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8" name="Pfeil nach links 27"/>
          <p:cNvSpPr/>
          <p:nvPr/>
        </p:nvSpPr>
        <p:spPr>
          <a:xfrm rot="16200000">
            <a:off x="5445983" y="1274098"/>
            <a:ext cx="1563310" cy="687600"/>
          </a:xfrm>
          <a:prstGeom prst="lef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  <a:endParaRPr lang="de-DE" sz="28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" name="Textfeld 4"/>
          <p:cNvSpPr txBox="1"/>
          <p:nvPr/>
        </p:nvSpPr>
        <p:spPr>
          <a:xfrm>
            <a:off x="6387159" y="672815"/>
            <a:ext cx="4026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6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?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B527A659-3ECB-104A-87B7-0F94B2430D33}"/>
              </a:ext>
            </a:extLst>
          </p:cNvPr>
          <p:cNvSpPr/>
          <p:nvPr/>
        </p:nvSpPr>
        <p:spPr>
          <a:xfrm>
            <a:off x="253072" y="6146877"/>
            <a:ext cx="11471290" cy="5105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u="sng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ALLE</a:t>
            </a:r>
            <a:r>
              <a:rPr lang="de-DE" sz="32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MIT DENEN ICH EINE BEZIEHUNG EINGEHE WERDEN </a:t>
            </a:r>
            <a:r>
              <a:rPr lang="de-DE" sz="32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MEINE </a:t>
            </a:r>
            <a:r>
              <a:rPr lang="de-DE" sz="3200" b="1">
                <a:solidFill>
                  <a:srgbClr val="FFFF00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SCHULDNER</a:t>
            </a:r>
            <a:endParaRPr lang="de-DE" sz="3200" b="1" dirty="0">
              <a:solidFill>
                <a:srgbClr val="FFFF00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91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2" grpId="0" animBg="1"/>
      <p:bldP spid="27" grpId="0" animBg="1"/>
      <p:bldP spid="26" grpId="0" animBg="1"/>
      <p:bldP spid="23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0" grpId="0" animBg="1"/>
      <p:bldP spid="25" grpId="0" animBg="1"/>
      <p:bldP spid="31" grpId="0" animBg="1"/>
      <p:bldP spid="32" grpId="0" animBg="1"/>
      <p:bldP spid="28" grpId="0" animBg="1"/>
      <p:bldP spid="5" grpId="0"/>
      <p:bldP spid="3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Wodurch </a:t>
            </a:r>
            <a:r>
              <a:rPr lang="de-DE" dirty="0" err="1"/>
              <a:t>äussert</a:t>
            </a:r>
            <a:r>
              <a:rPr lang="de-DE" dirty="0"/>
              <a:t> sich der Irrtum?</a:t>
            </a:r>
          </a:p>
        </p:txBody>
      </p:sp>
      <p:sp>
        <p:nvSpPr>
          <p:cNvPr id="5" name="Abschrägung 4">
            <a:extLst>
              <a:ext uri="{FF2B5EF4-FFF2-40B4-BE49-F238E27FC236}">
                <a16:creationId xmlns:a16="http://schemas.microsoft.com/office/drawing/2014/main" id="{12809D35-30E8-BA49-AB08-3C9E6CEAADEC}"/>
              </a:ext>
            </a:extLst>
          </p:cNvPr>
          <p:cNvSpPr/>
          <p:nvPr/>
        </p:nvSpPr>
        <p:spPr>
          <a:xfrm>
            <a:off x="299930" y="1018843"/>
            <a:ext cx="2737185" cy="949758"/>
          </a:xfrm>
          <a:prstGeom prst="bevel">
            <a:avLst>
              <a:gd name="adj" fmla="val 26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DER IRRTUM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4F2DE7A-3896-924A-9D11-067C6277C937}"/>
              </a:ext>
            </a:extLst>
          </p:cNvPr>
          <p:cNvSpPr txBox="1">
            <a:spLocks/>
          </p:cNvSpPr>
          <p:nvPr/>
        </p:nvSpPr>
        <p:spPr>
          <a:xfrm>
            <a:off x="3575570" y="1174704"/>
            <a:ext cx="8316500" cy="545896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>Meine geistigen Bedürfnisse sind erfüllt durch das, was andere tun </a:t>
            </a:r>
          </a:p>
          <a:p>
            <a:r>
              <a:rPr lang="de-DE" sz="3600" dirty="0"/>
              <a:t>Sie müssen am Leben sein, um es tun zu können – brauchen ihre Toten noch</a:t>
            </a:r>
          </a:p>
          <a:p>
            <a:r>
              <a:rPr lang="de-DE" sz="3600" dirty="0"/>
              <a:t>Ich muss geliebt, respektiert, geehrt, gelobt, usw., werden.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A3C89D-0D92-7E42-B527-53E1FA853B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6819" r="3147" b="5994"/>
          <a:stretch/>
        </p:blipFill>
        <p:spPr>
          <a:xfrm>
            <a:off x="299930" y="2166950"/>
            <a:ext cx="2737185" cy="446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30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42758" y="-57150"/>
            <a:ext cx="11849242" cy="1076845"/>
          </a:xfrm>
        </p:spPr>
        <p:txBody>
          <a:bodyPr/>
          <a:lstStyle/>
          <a:p>
            <a:r>
              <a:rPr lang="de-DE" dirty="0"/>
              <a:t>Die Versorgung der Bedürfnisse</a:t>
            </a:r>
          </a:p>
        </p:txBody>
      </p:sp>
      <p:sp>
        <p:nvSpPr>
          <p:cNvPr id="4" name="Rechteck 3"/>
          <p:cNvSpPr/>
          <p:nvPr/>
        </p:nvSpPr>
        <p:spPr>
          <a:xfrm>
            <a:off x="373596" y="4534361"/>
            <a:ext cx="11367218" cy="2048480"/>
          </a:xfrm>
          <a:prstGeom prst="rect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dirty="0">
                <a:latin typeface="Open Sans Condensed" charset="0"/>
                <a:ea typeface="Open Sans Condensed" charset="0"/>
                <a:cs typeface="Open Sans Condensed" charset="0"/>
              </a:rPr>
              <a:t>KÖRPER</a:t>
            </a:r>
          </a:p>
        </p:txBody>
      </p:sp>
      <p:sp>
        <p:nvSpPr>
          <p:cNvPr id="5" name="Pfeil nach rechts 4"/>
          <p:cNvSpPr/>
          <p:nvPr/>
        </p:nvSpPr>
        <p:spPr>
          <a:xfrm rot="20088640">
            <a:off x="7205771" y="5141440"/>
            <a:ext cx="1125216" cy="39847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8388133" y="4852391"/>
            <a:ext cx="3236211" cy="4794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>
                <a:latin typeface="Open Sans Condensed" charset="0"/>
                <a:ea typeface="Open Sans Condensed" charset="0"/>
                <a:cs typeface="Open Sans Condensed" charset="0"/>
              </a:rPr>
              <a:t>ELEKTRISCHE STROM</a:t>
            </a:r>
            <a:endParaRPr lang="de-DE" sz="2800" dirty="0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7" name="Pfeil nach links 6"/>
          <p:cNvSpPr/>
          <p:nvPr/>
        </p:nvSpPr>
        <p:spPr>
          <a:xfrm rot="1574414">
            <a:off x="3508948" y="5136378"/>
            <a:ext cx="1125216" cy="398473"/>
          </a:xfrm>
          <a:prstGeom prst="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719544" y="4861246"/>
            <a:ext cx="2545185" cy="479431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CHEMIE</a:t>
            </a:r>
          </a:p>
        </p:txBody>
      </p:sp>
      <p:sp>
        <p:nvSpPr>
          <p:cNvPr id="9" name="Verbindungsstelle zu einer anderen Seite 8"/>
          <p:cNvSpPr/>
          <p:nvPr/>
        </p:nvSpPr>
        <p:spPr>
          <a:xfrm>
            <a:off x="374315" y="3267488"/>
            <a:ext cx="3136606" cy="1290801"/>
          </a:xfrm>
          <a:prstGeom prst="flowChartOffpageConnector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MAGEN</a:t>
            </a:r>
          </a:p>
          <a:p>
            <a:endParaRPr lang="de-DE" sz="1600" b="1" dirty="0">
              <a:ln w="22225">
                <a:noFill/>
                <a:prstDash val="solid"/>
              </a:ln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r>
              <a:rPr lang="de-DE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          </a:t>
            </a:r>
            <a:r>
              <a:rPr lang="de-DE" sz="24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ESSEN</a:t>
            </a:r>
            <a:r>
              <a:rPr lang="de-DE" sz="2400" b="1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 = </a:t>
            </a:r>
            <a:r>
              <a:rPr lang="de-DE" sz="2800" b="1" dirty="0">
                <a:ln w="22225">
                  <a:noFill/>
                  <a:prstDash val="solid"/>
                </a:ln>
                <a:solidFill>
                  <a:schemeClr val="tx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GEBEN</a:t>
            </a:r>
          </a:p>
        </p:txBody>
      </p:sp>
      <p:sp>
        <p:nvSpPr>
          <p:cNvPr id="10" name="Verbindungsstelle zu einer anderen Seite 9"/>
          <p:cNvSpPr/>
          <p:nvPr/>
        </p:nvSpPr>
        <p:spPr>
          <a:xfrm>
            <a:off x="8228160" y="3240847"/>
            <a:ext cx="3512654" cy="1290801"/>
          </a:xfrm>
          <a:prstGeom prst="flowChartOffpage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GEIST</a:t>
            </a:r>
            <a:endParaRPr lang="de-DE" sz="2800" b="1" dirty="0">
              <a:ln w="22225">
                <a:noFill/>
                <a:prstDash val="solid"/>
              </a:ln>
              <a:solidFill>
                <a:schemeClr val="bg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  <a:p>
            <a:r>
              <a:rPr lang="de-DE" sz="24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LIEBEVOLLE</a:t>
            </a:r>
          </a:p>
          <a:p>
            <a:r>
              <a:rPr lang="de-DE" sz="2400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Open Sans Condensed Light" charset="0"/>
                <a:ea typeface="Open Sans Condensed Light" charset="0"/>
                <a:cs typeface="Open Sans Condensed Light" charset="0"/>
              </a:rPr>
              <a:t>GEDANKEN</a:t>
            </a:r>
          </a:p>
        </p:txBody>
      </p:sp>
      <p:sp>
        <p:nvSpPr>
          <p:cNvPr id="11" name="Rechteck 10"/>
          <p:cNvSpPr/>
          <p:nvPr/>
        </p:nvSpPr>
        <p:spPr>
          <a:xfrm>
            <a:off x="374317" y="1052798"/>
            <a:ext cx="3136604" cy="548139"/>
          </a:xfrm>
          <a:prstGeom prst="rect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NAHRUNG</a:t>
            </a:r>
          </a:p>
        </p:txBody>
      </p:sp>
      <p:sp>
        <p:nvSpPr>
          <p:cNvPr id="12" name="Rechteck 11"/>
          <p:cNvSpPr/>
          <p:nvPr/>
        </p:nvSpPr>
        <p:spPr>
          <a:xfrm>
            <a:off x="8275397" y="1062414"/>
            <a:ext cx="3465417" cy="548139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LIEBE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4285870" y="1155685"/>
            <a:ext cx="66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ICH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569797" y="1155685"/>
            <a:ext cx="66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ICH</a:t>
            </a:r>
          </a:p>
        </p:txBody>
      </p:sp>
      <p:sp>
        <p:nvSpPr>
          <p:cNvPr id="18" name="Textfeld 17"/>
          <p:cNvSpPr txBox="1"/>
          <p:nvPr/>
        </p:nvSpPr>
        <p:spPr>
          <a:xfrm>
            <a:off x="1533202" y="1582965"/>
            <a:ext cx="34355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NEHMEN UM ZU GEBEN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6591005" y="1582965"/>
            <a:ext cx="35237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dirty="0">
                <a:latin typeface="Open Sans Condensed" charset="0"/>
                <a:ea typeface="Open Sans Condensed" charset="0"/>
                <a:cs typeface="Open Sans Condensed" charset="0"/>
              </a:rPr>
              <a:t>NEHMEN UM ZU GEBEN 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373596" y="2728285"/>
            <a:ext cx="66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ICH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1366920" y="2728285"/>
            <a:ext cx="989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100%</a:t>
            </a:r>
          </a:p>
        </p:txBody>
      </p:sp>
      <p:sp>
        <p:nvSpPr>
          <p:cNvPr id="22" name="Gleich 21"/>
          <p:cNvSpPr/>
          <p:nvPr/>
        </p:nvSpPr>
        <p:spPr>
          <a:xfrm>
            <a:off x="1008734" y="2780110"/>
            <a:ext cx="396000" cy="435553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3" name="Textfeld 22"/>
          <p:cNvSpPr txBox="1"/>
          <p:nvPr/>
        </p:nvSpPr>
        <p:spPr>
          <a:xfrm>
            <a:off x="8521244" y="2787182"/>
            <a:ext cx="662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ICH</a:t>
            </a:r>
          </a:p>
        </p:txBody>
      </p:sp>
      <p:sp>
        <p:nvSpPr>
          <p:cNvPr id="24" name="Textfeld 23"/>
          <p:cNvSpPr txBox="1"/>
          <p:nvPr/>
        </p:nvSpPr>
        <p:spPr>
          <a:xfrm>
            <a:off x="9593198" y="2785821"/>
            <a:ext cx="98937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100%</a:t>
            </a:r>
          </a:p>
        </p:txBody>
      </p:sp>
      <p:sp>
        <p:nvSpPr>
          <p:cNvPr id="25" name="Gleich 24"/>
          <p:cNvSpPr/>
          <p:nvPr/>
        </p:nvSpPr>
        <p:spPr>
          <a:xfrm>
            <a:off x="9203433" y="2823540"/>
            <a:ext cx="396000" cy="435553"/>
          </a:xfrm>
          <a:prstGeom prst="mathEqual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1854532" y="2423367"/>
            <a:ext cx="15119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NEHMEN </a:t>
            </a:r>
          </a:p>
        </p:txBody>
      </p:sp>
      <p:sp>
        <p:nvSpPr>
          <p:cNvPr id="27" name="Pfeil nach unten 26"/>
          <p:cNvSpPr/>
          <p:nvPr/>
        </p:nvSpPr>
        <p:spPr>
          <a:xfrm>
            <a:off x="2356293" y="2867811"/>
            <a:ext cx="484632" cy="1058776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28" name="Textfeld 27"/>
          <p:cNvSpPr txBox="1"/>
          <p:nvPr/>
        </p:nvSpPr>
        <p:spPr>
          <a:xfrm>
            <a:off x="10000424" y="2424446"/>
            <a:ext cx="14237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NEHMEN</a:t>
            </a:r>
          </a:p>
        </p:txBody>
      </p:sp>
      <p:sp>
        <p:nvSpPr>
          <p:cNvPr id="29" name="Pfeil nach unten 28"/>
          <p:cNvSpPr/>
          <p:nvPr/>
        </p:nvSpPr>
        <p:spPr>
          <a:xfrm>
            <a:off x="10471446" y="2867811"/>
            <a:ext cx="484632" cy="1025122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10173153" y="3848381"/>
            <a:ext cx="10919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GEBEN</a:t>
            </a:r>
          </a:p>
        </p:txBody>
      </p:sp>
      <p:sp>
        <p:nvSpPr>
          <p:cNvPr id="31" name="Rechteckiger Pfeil 30"/>
          <p:cNvSpPr/>
          <p:nvPr/>
        </p:nvSpPr>
        <p:spPr>
          <a:xfrm rot="4515934">
            <a:off x="6492616" y="1586200"/>
            <a:ext cx="651975" cy="3503110"/>
          </a:xfrm>
          <a:prstGeom prst="bentArrow">
            <a:avLst>
              <a:gd name="adj1" fmla="val 19819"/>
              <a:gd name="adj2" fmla="val 21879"/>
              <a:gd name="adj3" fmla="val 25000"/>
              <a:gd name="adj4" fmla="val 4375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" charset="0"/>
              <a:ea typeface="Open Sans Condensed" charset="0"/>
              <a:cs typeface="Open Sans Condensed" charset="0"/>
            </a:endParaRPr>
          </a:p>
        </p:txBody>
      </p:sp>
      <p:sp>
        <p:nvSpPr>
          <p:cNvPr id="32" name="Eine Ecke des Rechtecks abrunden 31"/>
          <p:cNvSpPr/>
          <p:nvPr/>
        </p:nvSpPr>
        <p:spPr>
          <a:xfrm>
            <a:off x="4494190" y="3037503"/>
            <a:ext cx="2858690" cy="927390"/>
          </a:xfrm>
          <a:prstGeom prst="round1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GELIEBT WERDEN</a:t>
            </a:r>
          </a:p>
          <a:p>
            <a:pPr algn="ctr"/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BEKOMMEN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4494190" y="4055182"/>
            <a:ext cx="2858690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bg1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DIE TATEN ANDERER</a:t>
            </a:r>
          </a:p>
        </p:txBody>
      </p:sp>
      <p:sp>
        <p:nvSpPr>
          <p:cNvPr id="34" name="Oval 33"/>
          <p:cNvSpPr/>
          <p:nvPr/>
        </p:nvSpPr>
        <p:spPr>
          <a:xfrm>
            <a:off x="3682721" y="2886383"/>
            <a:ext cx="4430114" cy="1690479"/>
          </a:xfrm>
          <a:prstGeom prst="ellipse">
            <a:avLst/>
          </a:prstGeom>
          <a:solidFill>
            <a:srgbClr val="002060">
              <a:alpha val="84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UNMÖGLICH</a:t>
            </a:r>
          </a:p>
          <a:p>
            <a:pPr algn="ctr"/>
            <a:r>
              <a:rPr lang="de-DE" sz="3600" b="1" dirty="0">
                <a:solidFill>
                  <a:srgbClr val="FFFF00"/>
                </a:solidFill>
                <a:latin typeface="Open Sans Condensed" charset="0"/>
                <a:ea typeface="Open Sans Condensed" charset="0"/>
                <a:cs typeface="Open Sans Condensed" charset="0"/>
              </a:rPr>
              <a:t>KEIN GESETZ DAFÜR</a:t>
            </a:r>
          </a:p>
        </p:txBody>
      </p:sp>
      <p:sp>
        <p:nvSpPr>
          <p:cNvPr id="35" name="Inhaltsplatzhalter 2">
            <a:extLst>
              <a:ext uri="{FF2B5EF4-FFF2-40B4-BE49-F238E27FC236}">
                <a16:creationId xmlns:a16="http://schemas.microsoft.com/office/drawing/2014/main" id="{0D5631A2-9E1F-6644-AD47-1822FA2FCB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5409" y="1223527"/>
            <a:ext cx="1514436" cy="1452126"/>
          </a:xfrm>
          <a:solidFill>
            <a:schemeClr val="accent2">
              <a:lumMod val="75000"/>
            </a:schemeClr>
          </a:solidFill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de-DE" sz="3200" b="1" dirty="0">
                <a:solidFill>
                  <a:schemeClr val="bg1"/>
                </a:solidFill>
              </a:rPr>
              <a:t>WER?</a:t>
            </a:r>
          </a:p>
          <a:p>
            <a:pPr marL="0" indent="0" algn="ctr">
              <a:buNone/>
            </a:pPr>
            <a:r>
              <a:rPr lang="de-DE" sz="3200" b="1" dirty="0">
                <a:solidFill>
                  <a:schemeClr val="bg1"/>
                </a:solidFill>
              </a:rPr>
              <a:t>WIE?</a:t>
            </a:r>
          </a:p>
          <a:p>
            <a:pPr marL="0" indent="0" algn="ctr">
              <a:buNone/>
            </a:pPr>
            <a:r>
              <a:rPr lang="de-DE" sz="3200" b="1" dirty="0">
                <a:solidFill>
                  <a:schemeClr val="bg1"/>
                </a:solidFill>
              </a:rPr>
              <a:t>WOHER?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8853761D-AB7E-664C-BD28-D3D36BA66B2C}"/>
              </a:ext>
            </a:extLst>
          </p:cNvPr>
          <p:cNvSpPr txBox="1"/>
          <p:nvPr/>
        </p:nvSpPr>
        <p:spPr>
          <a:xfrm>
            <a:off x="3198272" y="2109932"/>
            <a:ext cx="174656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DER NATUR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A2AF93B9-B14B-DA45-BE1C-42537472D818}"/>
              </a:ext>
            </a:extLst>
          </p:cNvPr>
          <p:cNvSpPr txBox="1"/>
          <p:nvPr/>
        </p:nvSpPr>
        <p:spPr>
          <a:xfrm>
            <a:off x="6547440" y="2114754"/>
            <a:ext cx="16011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800" b="1" dirty="0">
                <a:latin typeface="Open Sans Condensed" charset="0"/>
                <a:ea typeface="Open Sans Condensed" charset="0"/>
                <a:cs typeface="Open Sans Condensed" charset="0"/>
              </a:rPr>
              <a:t>VON GOTT</a:t>
            </a:r>
          </a:p>
        </p:txBody>
      </p:sp>
    </p:spTree>
    <p:extLst>
      <p:ext uri="{BB962C8B-B14F-4D97-AF65-F5344CB8AC3E}">
        <p14:creationId xmlns:p14="http://schemas.microsoft.com/office/powerpoint/2010/main" val="388644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/>
      <p:bldP spid="18" grpId="0"/>
      <p:bldP spid="19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 animBg="1"/>
      <p:bldP spid="28" grpId="0"/>
      <p:bldP spid="29" grpId="0" animBg="1"/>
      <p:bldP spid="30" grpId="0"/>
      <p:bldP spid="31" grpId="0" animBg="1"/>
      <p:bldP spid="32" grpId="0" animBg="1"/>
      <p:bldP spid="33" grpId="0" animBg="1"/>
      <p:bldP spid="34" grpId="0" animBg="1"/>
      <p:bldP spid="35" grpId="0" build="p" animBg="1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/>
              <a:t>Wodurch </a:t>
            </a:r>
            <a:r>
              <a:rPr lang="de-DE" dirty="0" err="1"/>
              <a:t>äussert</a:t>
            </a:r>
            <a:r>
              <a:rPr lang="de-DE" dirty="0"/>
              <a:t> sich der Irrtum?</a:t>
            </a:r>
          </a:p>
        </p:txBody>
      </p:sp>
      <p:sp>
        <p:nvSpPr>
          <p:cNvPr id="5" name="Abschrägung 4">
            <a:extLst>
              <a:ext uri="{FF2B5EF4-FFF2-40B4-BE49-F238E27FC236}">
                <a16:creationId xmlns:a16="http://schemas.microsoft.com/office/drawing/2014/main" id="{12809D35-30E8-BA49-AB08-3C9E6CEAADEC}"/>
              </a:ext>
            </a:extLst>
          </p:cNvPr>
          <p:cNvSpPr/>
          <p:nvPr/>
        </p:nvSpPr>
        <p:spPr>
          <a:xfrm>
            <a:off x="299930" y="1018843"/>
            <a:ext cx="2737185" cy="949758"/>
          </a:xfrm>
          <a:prstGeom prst="bevel">
            <a:avLst>
              <a:gd name="adj" fmla="val 2656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DER IRRTUM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B4F2DE7A-3896-924A-9D11-067C6277C937}"/>
              </a:ext>
            </a:extLst>
          </p:cNvPr>
          <p:cNvSpPr txBox="1">
            <a:spLocks/>
          </p:cNvSpPr>
          <p:nvPr/>
        </p:nvSpPr>
        <p:spPr>
          <a:xfrm>
            <a:off x="3575570" y="1174704"/>
            <a:ext cx="8316500" cy="54589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"/>
              <a:defRPr lang="de-DE" sz="2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4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20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SzPct val="80000"/>
              <a:buFont typeface="Wingdings 3" panose="05040102010807070707" pitchFamily="18" charset="2"/>
              <a:buChar char="u"/>
              <a:defRPr lang="de-DE" sz="1800" kern="1200" dirty="0">
                <a:solidFill>
                  <a:schemeClr val="tx2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3600" dirty="0"/>
              <a:t>Meine geistigen Bedürfnisse sind erfüllt durch das, was andere tun </a:t>
            </a:r>
          </a:p>
          <a:p>
            <a:r>
              <a:rPr lang="de-DE" sz="3600" dirty="0"/>
              <a:t>Sie müssen am Leben sein, um es tun zu können – brauchen ihre Toten noch</a:t>
            </a:r>
          </a:p>
          <a:p>
            <a:r>
              <a:rPr lang="de-DE" sz="3600" dirty="0"/>
              <a:t>Ich muss geliebt, respektiert, geehrt, gelobt, usw., werden.</a:t>
            </a:r>
          </a:p>
          <a:p>
            <a:r>
              <a:rPr lang="de-DE" sz="3600" dirty="0"/>
              <a:t>Andere dürfen mir nichts falsches tun (lügen, betrügen, schlagen, stehlen, etc.)</a:t>
            </a:r>
          </a:p>
          <a:p>
            <a:r>
              <a:rPr lang="de-DE" sz="3600" dirty="0"/>
              <a:t>Ich beurteile und verurteile sie, wenn sie etwas falsches tun</a:t>
            </a:r>
          </a:p>
          <a:p>
            <a:r>
              <a:rPr lang="de-DE" sz="3600" dirty="0"/>
              <a:t>Ich muss Zeit, Umstände, Geld, Güter und das Leben der Menschen um mich herum kontrollieren</a:t>
            </a:r>
          </a:p>
          <a:p>
            <a:r>
              <a:rPr lang="de-DE" sz="3600" dirty="0"/>
              <a:t>Je mehr Macht ich über andere habe, desto besser fühle ich mich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AA3C89D-0D92-7E42-B527-53E1FA853B1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3" t="6819" r="3147" b="5994"/>
          <a:stretch/>
        </p:blipFill>
        <p:spPr>
          <a:xfrm>
            <a:off x="299930" y="2166950"/>
            <a:ext cx="2737185" cy="446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00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Titel 1"/>
          <p:cNvSpPr txBox="1">
            <a:spLocks noGrp="1"/>
          </p:cNvSpPr>
          <p:nvPr>
            <p:ph type="title"/>
          </p:nvPr>
        </p:nvSpPr>
        <p:spPr>
          <a:xfrm>
            <a:off x="317100" y="-55218"/>
            <a:ext cx="11849242" cy="1076847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de-DE" dirty="0"/>
              <a:t>Unterschied zwischen Schöpfer und Geschöpf</a:t>
            </a:r>
            <a:endParaRPr dirty="0"/>
          </a:p>
        </p:txBody>
      </p:sp>
      <p:sp>
        <p:nvSpPr>
          <p:cNvPr id="349" name="Textfeld 4"/>
          <p:cNvSpPr txBox="1"/>
          <p:nvPr/>
        </p:nvSpPr>
        <p:spPr>
          <a:xfrm>
            <a:off x="1754838" y="1174703"/>
            <a:ext cx="344109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sz="4400" u="sng">
                <a:effectLst>
                  <a:outerShdw blurRad="139700" dist="38100" rotWithShape="0">
                    <a:srgbClr val="FF0000">
                      <a:alpha val="40000"/>
                    </a:srgbClr>
                  </a:outerShdw>
                </a:effectLst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pPr>
            <a:r>
              <a:rPr lang="de-DE" dirty="0"/>
              <a:t>UNABHÄNGIG</a:t>
            </a:r>
            <a:endParaRPr dirty="0"/>
          </a:p>
        </p:txBody>
      </p:sp>
      <p:sp>
        <p:nvSpPr>
          <p:cNvPr id="350" name="Gerade Verbindung 6"/>
          <p:cNvSpPr/>
          <p:nvPr/>
        </p:nvSpPr>
        <p:spPr>
          <a:xfrm>
            <a:off x="7940337" y="3065847"/>
            <a:ext cx="14984" cy="2323386"/>
          </a:xfrm>
          <a:prstGeom prst="line">
            <a:avLst/>
          </a:prstGeom>
          <a:ln w="76200">
            <a:solidFill>
              <a:srgbClr val="533227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1" name="Gerade Verbindung 7"/>
          <p:cNvSpPr/>
          <p:nvPr/>
        </p:nvSpPr>
        <p:spPr>
          <a:xfrm>
            <a:off x="10752904" y="3065848"/>
            <a:ext cx="1" cy="2323384"/>
          </a:xfrm>
          <a:prstGeom prst="line">
            <a:avLst/>
          </a:prstGeom>
          <a:ln w="76200">
            <a:solidFill>
              <a:srgbClr val="533227"/>
            </a:solidFill>
            <a:miter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352" name="Textfeld 9"/>
          <p:cNvSpPr txBox="1"/>
          <p:nvPr/>
        </p:nvSpPr>
        <p:spPr>
          <a:xfrm>
            <a:off x="7955322" y="3966326"/>
            <a:ext cx="2797584" cy="523220"/>
          </a:xfrm>
          <a:prstGeom prst="rect">
            <a:avLst/>
          </a:prstGeom>
          <a:solidFill>
            <a:srgbClr val="533227"/>
          </a:solidFill>
          <a:ln>
            <a:solidFill>
              <a:srgbClr val="533227"/>
            </a:solidFill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ro-RO" dirty="0"/>
              <a:t>MENSCH</a:t>
            </a:r>
            <a:endParaRPr dirty="0"/>
          </a:p>
        </p:txBody>
      </p:sp>
      <p:sp>
        <p:nvSpPr>
          <p:cNvPr id="353" name="Textfeld 10"/>
          <p:cNvSpPr txBox="1"/>
          <p:nvPr/>
        </p:nvSpPr>
        <p:spPr>
          <a:xfrm>
            <a:off x="8586517" y="3218697"/>
            <a:ext cx="1535191" cy="523220"/>
          </a:xfrm>
          <a:prstGeom prst="rect">
            <a:avLst/>
          </a:prstGeom>
          <a:solidFill>
            <a:srgbClr val="0070C0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ro-RO" dirty="0"/>
              <a:t>NEHMEN</a:t>
            </a:r>
            <a:endParaRPr dirty="0"/>
          </a:p>
        </p:txBody>
      </p:sp>
      <p:sp>
        <p:nvSpPr>
          <p:cNvPr id="354" name="Pfeil nach unten 11"/>
          <p:cNvSpPr/>
          <p:nvPr/>
        </p:nvSpPr>
        <p:spPr>
          <a:xfrm>
            <a:off x="9111797" y="2538529"/>
            <a:ext cx="484633" cy="527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670"/>
                </a:moveTo>
                <a:lnTo>
                  <a:pt x="5400" y="11670"/>
                </a:lnTo>
                <a:lnTo>
                  <a:pt x="5400" y="0"/>
                </a:lnTo>
                <a:lnTo>
                  <a:pt x="16200" y="0"/>
                </a:lnTo>
                <a:lnTo>
                  <a:pt x="16200" y="11670"/>
                </a:lnTo>
                <a:lnTo>
                  <a:pt x="21600" y="1167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70C0"/>
          </a:solidFill>
          <a:ln w="12700">
            <a:solidFill>
              <a:srgbClr val="1A953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pPr>
            <a:endParaRPr/>
          </a:p>
        </p:txBody>
      </p:sp>
      <p:sp>
        <p:nvSpPr>
          <p:cNvPr id="355" name="Textfeld 14"/>
          <p:cNvSpPr txBox="1"/>
          <p:nvPr/>
        </p:nvSpPr>
        <p:spPr>
          <a:xfrm>
            <a:off x="1855440" y="1790887"/>
            <a:ext cx="3239891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"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de-DE" dirty="0"/>
              <a:t>SCHÖPFER</a:t>
            </a:r>
            <a:endParaRPr dirty="0"/>
          </a:p>
        </p:txBody>
      </p:sp>
      <p:sp>
        <p:nvSpPr>
          <p:cNvPr id="356" name="Textfeld 17"/>
          <p:cNvSpPr txBox="1"/>
          <p:nvPr/>
        </p:nvSpPr>
        <p:spPr>
          <a:xfrm>
            <a:off x="7742381" y="1790887"/>
            <a:ext cx="3239891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"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de-DE" dirty="0"/>
              <a:t>GESCHÖPF</a:t>
            </a:r>
            <a:endParaRPr dirty="0"/>
          </a:p>
        </p:txBody>
      </p:sp>
      <p:sp>
        <p:nvSpPr>
          <p:cNvPr id="357" name="Textfeld 18"/>
          <p:cNvSpPr txBox="1"/>
          <p:nvPr/>
        </p:nvSpPr>
        <p:spPr>
          <a:xfrm>
            <a:off x="8594731" y="4713954"/>
            <a:ext cx="1535191" cy="523220"/>
          </a:xfrm>
          <a:prstGeom prst="rect">
            <a:avLst/>
          </a:prstGeom>
          <a:solidFill>
            <a:srgbClr val="1A953C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2800">
                <a:solidFill>
                  <a:srgbClr val="FFFFFF"/>
                </a:solidFill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ro-RO" dirty="0"/>
              <a:t>GEBEN</a:t>
            </a:r>
            <a:endParaRPr dirty="0"/>
          </a:p>
        </p:txBody>
      </p:sp>
      <p:sp>
        <p:nvSpPr>
          <p:cNvPr id="359" name="Pfeil nach unten 19"/>
          <p:cNvSpPr/>
          <p:nvPr/>
        </p:nvSpPr>
        <p:spPr>
          <a:xfrm>
            <a:off x="9120010" y="5389231"/>
            <a:ext cx="484633" cy="527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670"/>
                </a:moveTo>
                <a:lnTo>
                  <a:pt x="5400" y="11670"/>
                </a:lnTo>
                <a:lnTo>
                  <a:pt x="5400" y="0"/>
                </a:lnTo>
                <a:lnTo>
                  <a:pt x="16200" y="0"/>
                </a:lnTo>
                <a:lnTo>
                  <a:pt x="16200" y="11670"/>
                </a:lnTo>
                <a:lnTo>
                  <a:pt x="21600" y="1167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00B050"/>
          </a:solidFill>
          <a:ln w="12700">
            <a:solidFill>
              <a:srgbClr val="1A953C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pPr>
            <a:endParaRPr/>
          </a:p>
        </p:txBody>
      </p:sp>
      <p:sp>
        <p:nvSpPr>
          <p:cNvPr id="360" name="Textfeld 20"/>
          <p:cNvSpPr txBox="1"/>
          <p:nvPr/>
        </p:nvSpPr>
        <p:spPr>
          <a:xfrm>
            <a:off x="7209022" y="5929031"/>
            <a:ext cx="4306608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4000"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de-DE" dirty="0"/>
              <a:t>OFFENES SYSTEM</a:t>
            </a:r>
            <a:r>
              <a:rPr lang="ro-RO" dirty="0"/>
              <a:t>, KANAL</a:t>
            </a:r>
            <a:endParaRPr dirty="0"/>
          </a:p>
        </p:txBody>
      </p:sp>
      <p:sp>
        <p:nvSpPr>
          <p:cNvPr id="361" name="Textfeld 21"/>
          <p:cNvSpPr txBox="1"/>
          <p:nvPr/>
        </p:nvSpPr>
        <p:spPr>
          <a:xfrm>
            <a:off x="1262622" y="5287995"/>
            <a:ext cx="4672198" cy="13234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000"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de-DE" dirty="0"/>
              <a:t>EIN IN SICH SELBST EXISTIEREDNES SYSTEM</a:t>
            </a:r>
            <a:endParaRPr dirty="0"/>
          </a:p>
        </p:txBody>
      </p:sp>
      <p:sp>
        <p:nvSpPr>
          <p:cNvPr id="362" name="Textfeld 15"/>
          <p:cNvSpPr txBox="1"/>
          <p:nvPr/>
        </p:nvSpPr>
        <p:spPr>
          <a:xfrm>
            <a:off x="7633565" y="1174703"/>
            <a:ext cx="3441093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ctr">
              <a:defRPr sz="4400">
                <a:effectLst>
                  <a:outerShdw blurRad="139700" dist="38100" rotWithShape="0">
                    <a:srgbClr val="FF0000">
                      <a:alpha val="40000"/>
                    </a:srgbClr>
                  </a:outerShdw>
                </a:effectLst>
                <a:latin typeface="Open Sans Condensed Light"/>
                <a:ea typeface="Open Sans Condensed Light"/>
                <a:cs typeface="Open Sans Condensed Light"/>
                <a:sym typeface="Open Sans Condensed Light"/>
              </a:defRPr>
            </a:lvl1pPr>
          </a:lstStyle>
          <a:p>
            <a:r>
              <a:rPr lang="de-DE" dirty="0"/>
              <a:t>ABHÄNGIG</a:t>
            </a:r>
            <a:endParaRPr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DDE0F0E3-EDE8-3941-A63A-CB67B8B45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351" y="3775477"/>
            <a:ext cx="5520065" cy="90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55735"/>
      </p:ext>
    </p:extLst>
  </p:cSld>
  <p:clrMapOvr>
    <a:masterClrMapping/>
  </p:clrMapOvr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9" fill="hold"/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1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9" grpId="0" animBg="1" advAuto="0"/>
      <p:bldP spid="350" grpId="0" animBg="1" advAuto="0"/>
      <p:bldP spid="351" grpId="0" animBg="1" advAuto="0"/>
      <p:bldP spid="352" grpId="0" animBg="1" advAuto="0"/>
      <p:bldP spid="353" grpId="0" animBg="1" advAuto="0"/>
      <p:bldP spid="354" grpId="0" animBg="1" advAuto="0"/>
      <p:bldP spid="355" grpId="0" animBg="1" advAuto="0"/>
      <p:bldP spid="356" grpId="0" animBg="1" advAuto="0"/>
      <p:bldP spid="357" grpId="0" animBg="1" advAuto="0"/>
      <p:bldP spid="359" grpId="0" animBg="1" advAuto="0"/>
      <p:bldP spid="360" grpId="0" animBg="1" advAuto="0"/>
      <p:bldP spid="361" grpId="0" animBg="1" advAuto="0"/>
      <p:bldP spid="362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299930" y="2101174"/>
            <a:ext cx="11785743" cy="0"/>
          </a:xfrm>
          <a:prstGeom prst="line">
            <a:avLst/>
          </a:prstGeom>
          <a:ln w="1143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297828" y="4698124"/>
            <a:ext cx="11675558" cy="1261"/>
          </a:xfrm>
          <a:prstGeom prst="line">
            <a:avLst/>
          </a:prstGeom>
          <a:ln w="114300">
            <a:solidFill>
              <a:srgbClr val="1A7F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061216" y="2535091"/>
            <a:ext cx="2269723" cy="1964987"/>
          </a:xfrm>
          <a:prstGeom prst="ellipse">
            <a:avLst/>
          </a:prstGeom>
          <a:solidFill>
            <a:srgbClr val="1A7F64"/>
          </a:solidFill>
          <a:ln>
            <a:solidFill>
              <a:srgbClr val="13A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+</a:t>
            </a:r>
          </a:p>
          <a:p>
            <a:pPr algn="ctr"/>
            <a:endParaRPr lang="de-DE" sz="54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endParaRPr lang="de-DE" sz="54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55187" y="4867069"/>
            <a:ext cx="2281781" cy="1964987"/>
          </a:xfrm>
          <a:prstGeom prst="ellipse">
            <a:avLst/>
          </a:prstGeom>
          <a:solidFill>
            <a:srgbClr val="1A7F64"/>
          </a:solidFill>
          <a:ln>
            <a:solidFill>
              <a:srgbClr val="13A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endParaRPr lang="de-DE" sz="2800" b="1" dirty="0">
              <a:solidFill>
                <a:srgbClr val="FF0000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r>
              <a:rPr lang="de-DE" sz="5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-</a:t>
            </a:r>
          </a:p>
        </p:txBody>
      </p:sp>
      <p:sp>
        <p:nvSpPr>
          <p:cNvPr id="12" name="Anzeige 11"/>
          <p:cNvSpPr/>
          <p:nvPr/>
        </p:nvSpPr>
        <p:spPr>
          <a:xfrm rot="16200000">
            <a:off x="5313210" y="-1282145"/>
            <a:ext cx="1809344" cy="4801654"/>
          </a:xfrm>
          <a:prstGeom prst="flowChartDispla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DER WILLE</a:t>
            </a:r>
          </a:p>
        </p:txBody>
      </p:sp>
      <p:sp>
        <p:nvSpPr>
          <p:cNvPr id="13" name="Oval 12"/>
          <p:cNvSpPr/>
          <p:nvPr/>
        </p:nvSpPr>
        <p:spPr>
          <a:xfrm>
            <a:off x="7898856" y="466934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</a:t>
            </a:r>
          </a:p>
        </p:txBody>
      </p:sp>
      <p:sp>
        <p:nvSpPr>
          <p:cNvPr id="14" name="Oval 13"/>
          <p:cNvSpPr/>
          <p:nvPr/>
        </p:nvSpPr>
        <p:spPr>
          <a:xfrm>
            <a:off x="4105746" y="489626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</a:t>
            </a:r>
          </a:p>
        </p:txBody>
      </p:sp>
      <p:sp>
        <p:nvSpPr>
          <p:cNvPr id="15" name="Oval 14"/>
          <p:cNvSpPr/>
          <p:nvPr/>
        </p:nvSpPr>
        <p:spPr>
          <a:xfrm>
            <a:off x="7636209" y="1201376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</a:t>
            </a:r>
          </a:p>
        </p:txBody>
      </p:sp>
      <p:sp>
        <p:nvSpPr>
          <p:cNvPr id="16" name="Oval 15"/>
          <p:cNvSpPr/>
          <p:nvPr/>
        </p:nvSpPr>
        <p:spPr>
          <a:xfrm>
            <a:off x="4368392" y="1167324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</a:t>
            </a:r>
          </a:p>
        </p:txBody>
      </p:sp>
      <p:sp>
        <p:nvSpPr>
          <p:cNvPr id="17" name="Oval 16"/>
          <p:cNvSpPr/>
          <p:nvPr/>
        </p:nvSpPr>
        <p:spPr>
          <a:xfrm>
            <a:off x="5955234" y="1543456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</a:t>
            </a:r>
          </a:p>
        </p:txBody>
      </p:sp>
      <p:sp>
        <p:nvSpPr>
          <p:cNvPr id="18" name="Oval 17"/>
          <p:cNvSpPr/>
          <p:nvPr/>
        </p:nvSpPr>
        <p:spPr>
          <a:xfrm>
            <a:off x="5235380" y="141051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</a:t>
            </a:r>
          </a:p>
        </p:txBody>
      </p:sp>
      <p:sp>
        <p:nvSpPr>
          <p:cNvPr id="19" name="Oval 18"/>
          <p:cNvSpPr/>
          <p:nvPr/>
        </p:nvSpPr>
        <p:spPr>
          <a:xfrm>
            <a:off x="6715912" y="1345659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</a:t>
            </a:r>
          </a:p>
        </p:txBody>
      </p:sp>
      <p:sp>
        <p:nvSpPr>
          <p:cNvPr id="20" name="Oval 19"/>
          <p:cNvSpPr/>
          <p:nvPr/>
        </p:nvSpPr>
        <p:spPr>
          <a:xfrm>
            <a:off x="5135053" y="39397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</a:t>
            </a:r>
          </a:p>
        </p:txBody>
      </p:sp>
      <p:sp>
        <p:nvSpPr>
          <p:cNvPr id="21" name="Oval 20"/>
          <p:cNvSpPr/>
          <p:nvPr/>
        </p:nvSpPr>
        <p:spPr>
          <a:xfrm>
            <a:off x="6099580" y="357494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</a:t>
            </a:r>
          </a:p>
        </p:txBody>
      </p:sp>
      <p:sp>
        <p:nvSpPr>
          <p:cNvPr id="22" name="Oval 21"/>
          <p:cNvSpPr/>
          <p:nvPr/>
        </p:nvSpPr>
        <p:spPr>
          <a:xfrm>
            <a:off x="7019082" y="43716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</a:t>
            </a:r>
          </a:p>
        </p:txBody>
      </p:sp>
      <p:sp>
        <p:nvSpPr>
          <p:cNvPr id="23" name="Rechteck 22"/>
          <p:cNvSpPr/>
          <p:nvPr/>
        </p:nvSpPr>
        <p:spPr>
          <a:xfrm>
            <a:off x="3817055" y="20040"/>
            <a:ext cx="4801654" cy="3474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BEWUSSTSEIN </a:t>
            </a:r>
          </a:p>
        </p:txBody>
      </p:sp>
      <p:sp>
        <p:nvSpPr>
          <p:cNvPr id="24" name="Rechteck 23"/>
          <p:cNvSpPr/>
          <p:nvPr/>
        </p:nvSpPr>
        <p:spPr>
          <a:xfrm>
            <a:off x="3817053" y="2142535"/>
            <a:ext cx="4801654" cy="3474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UNTERBEWUSSTSEIN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/HERZ</a:t>
            </a:r>
            <a:endParaRPr lang="de-DE" sz="2400" b="1" dirty="0">
              <a:solidFill>
                <a:schemeClr val="bg2">
                  <a:lumMod val="1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439463" y="3850917"/>
            <a:ext cx="1513228" cy="8720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</a:t>
            </a:r>
          </a:p>
        </p:txBody>
      </p:sp>
      <p:cxnSp>
        <p:nvCxnSpPr>
          <p:cNvPr id="27" name="Gerade Verbindung mit Pfeil 26"/>
          <p:cNvCxnSpPr/>
          <p:nvPr/>
        </p:nvCxnSpPr>
        <p:spPr>
          <a:xfrm flipV="1">
            <a:off x="6196077" y="3415214"/>
            <a:ext cx="0" cy="530967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>
            <a:off x="6196077" y="4490935"/>
            <a:ext cx="0" cy="68256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064373" y="5158529"/>
            <a:ext cx="2263408" cy="109670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</a:t>
            </a:r>
          </a:p>
        </p:txBody>
      </p:sp>
      <p:sp>
        <p:nvSpPr>
          <p:cNvPr id="34" name="Oval 33"/>
          <p:cNvSpPr/>
          <p:nvPr/>
        </p:nvSpPr>
        <p:spPr>
          <a:xfrm>
            <a:off x="5106568" y="2932480"/>
            <a:ext cx="2179018" cy="6023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GEWINN</a:t>
            </a:r>
          </a:p>
        </p:txBody>
      </p:sp>
      <p:sp>
        <p:nvSpPr>
          <p:cNvPr id="36" name="Pfeil nach oben 35"/>
          <p:cNvSpPr/>
          <p:nvPr/>
        </p:nvSpPr>
        <p:spPr>
          <a:xfrm>
            <a:off x="4526303" y="3000745"/>
            <a:ext cx="470954" cy="176950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7" name="Abschrägung 36"/>
          <p:cNvSpPr/>
          <p:nvPr/>
        </p:nvSpPr>
        <p:spPr>
          <a:xfrm>
            <a:off x="4240398" y="2494228"/>
            <a:ext cx="1042765" cy="506312"/>
          </a:xfrm>
          <a:prstGeom prst="bevel">
            <a:avLst>
              <a:gd name="adj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JA</a:t>
            </a:r>
          </a:p>
        </p:txBody>
      </p:sp>
      <p:sp>
        <p:nvSpPr>
          <p:cNvPr id="38" name="Abschrägung 37"/>
          <p:cNvSpPr/>
          <p:nvPr/>
        </p:nvSpPr>
        <p:spPr>
          <a:xfrm>
            <a:off x="4240398" y="4747004"/>
            <a:ext cx="1042765" cy="506312"/>
          </a:xfrm>
          <a:prstGeom prst="bevel">
            <a:avLst>
              <a:gd name="adj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NEIN</a:t>
            </a:r>
          </a:p>
        </p:txBody>
      </p:sp>
      <p:cxnSp>
        <p:nvCxnSpPr>
          <p:cNvPr id="78" name="Gerade Verbindung 77">
            <a:extLst>
              <a:ext uri="{FF2B5EF4-FFF2-40B4-BE49-F238E27FC236}">
                <a16:creationId xmlns:a16="http://schemas.microsoft.com/office/drawing/2014/main" id="{BB1F7AE3-9337-6B45-9F85-E2C34C840AD9}"/>
              </a:ext>
            </a:extLst>
          </p:cNvPr>
          <p:cNvCxnSpPr>
            <a:cxnSpLocks/>
          </p:cNvCxnSpPr>
          <p:nvPr/>
        </p:nvCxnSpPr>
        <p:spPr>
          <a:xfrm>
            <a:off x="297188" y="2097390"/>
            <a:ext cx="116783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itel 31">
            <a:extLst>
              <a:ext uri="{FF2B5EF4-FFF2-40B4-BE49-F238E27FC236}">
                <a16:creationId xmlns:a16="http://schemas.microsoft.com/office/drawing/2014/main" id="{0ACC714A-08EF-4511-B397-66C6B328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180" y="-16459"/>
            <a:ext cx="11849242" cy="1076845"/>
          </a:xfrm>
        </p:spPr>
        <p:txBody>
          <a:bodyPr/>
          <a:lstStyle/>
          <a:p>
            <a:r>
              <a:rPr lang="de-DE" sz="3600" dirty="0"/>
              <a:t>Das</a:t>
            </a:r>
            <a:r>
              <a:rPr lang="de-DE" dirty="0"/>
              <a:t> </a:t>
            </a:r>
            <a:r>
              <a:rPr lang="de-DE" sz="3600" dirty="0"/>
              <a:t>Unterbewusstsein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976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33" grpId="0" animBg="1"/>
      <p:bldP spid="34" grpId="0" animBg="1"/>
      <p:bldP spid="36" grpId="0" animBg="1"/>
      <p:bldP spid="37" grpId="0" animBg="1"/>
      <p:bldP spid="3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4">
            <a:extLst>
              <a:ext uri="{FF2B5EF4-FFF2-40B4-BE49-F238E27FC236}">
                <a16:creationId xmlns:a16="http://schemas.microsoft.com/office/drawing/2014/main" id="{C46A403E-F699-DD4A-9BF2-92A1FBE63F8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1" t="22542" r="9289" b="13708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3642F78-AADE-4545-A47B-9DF361CB9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42595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Open Sans Condensed" panose="020B0606030504020204" pitchFamily="34" charset="0"/>
                <a:ea typeface="Open Sans Condensed" panose="020B0606030504020204" pitchFamily="34" charset="0"/>
                <a:cs typeface="Open Sans Condensed" panose="020B0606030504020204" pitchFamily="34" charset="0"/>
              </a:rPr>
              <a:t>DORT WO DEIN SCHATZ IST, DA IST AUCH DEIN HERZ</a:t>
            </a:r>
          </a:p>
        </p:txBody>
      </p:sp>
    </p:spTree>
    <p:extLst>
      <p:ext uri="{BB962C8B-B14F-4D97-AF65-F5344CB8AC3E}">
        <p14:creationId xmlns:p14="http://schemas.microsoft.com/office/powerpoint/2010/main" val="126473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Gerade Verbindung 4"/>
          <p:cNvCxnSpPr/>
          <p:nvPr/>
        </p:nvCxnSpPr>
        <p:spPr>
          <a:xfrm>
            <a:off x="299930" y="2101174"/>
            <a:ext cx="11785743" cy="0"/>
          </a:xfrm>
          <a:prstGeom prst="line">
            <a:avLst/>
          </a:prstGeom>
          <a:ln w="114300"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6"/>
          <p:cNvCxnSpPr/>
          <p:nvPr/>
        </p:nvCxnSpPr>
        <p:spPr>
          <a:xfrm>
            <a:off x="297828" y="4698124"/>
            <a:ext cx="11675558" cy="1261"/>
          </a:xfrm>
          <a:prstGeom prst="line">
            <a:avLst/>
          </a:prstGeom>
          <a:ln w="114300">
            <a:solidFill>
              <a:srgbClr val="1A7F6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5061216" y="2535091"/>
            <a:ext cx="2269723" cy="1964987"/>
          </a:xfrm>
          <a:prstGeom prst="ellipse">
            <a:avLst/>
          </a:prstGeom>
          <a:solidFill>
            <a:srgbClr val="1A7F64"/>
          </a:solidFill>
          <a:ln>
            <a:solidFill>
              <a:srgbClr val="13A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5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+</a:t>
            </a:r>
          </a:p>
          <a:p>
            <a:pPr algn="ctr"/>
            <a:endParaRPr lang="de-DE" sz="54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endParaRPr lang="de-DE" sz="54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055187" y="4867069"/>
            <a:ext cx="2281781" cy="1964987"/>
          </a:xfrm>
          <a:prstGeom prst="ellipse">
            <a:avLst/>
          </a:prstGeom>
          <a:solidFill>
            <a:srgbClr val="1A7F64"/>
          </a:solidFill>
          <a:ln>
            <a:solidFill>
              <a:srgbClr val="13AB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endParaRPr lang="de-DE" sz="2800" b="1" dirty="0">
              <a:solidFill>
                <a:srgbClr val="FF0000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  <a:p>
            <a:pPr algn="ctr"/>
            <a:r>
              <a:rPr lang="de-DE" sz="54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-</a:t>
            </a:r>
          </a:p>
        </p:txBody>
      </p:sp>
      <p:sp>
        <p:nvSpPr>
          <p:cNvPr id="12" name="Anzeige 11"/>
          <p:cNvSpPr/>
          <p:nvPr/>
        </p:nvSpPr>
        <p:spPr>
          <a:xfrm rot="16200000">
            <a:off x="5313210" y="-1282145"/>
            <a:ext cx="1809344" cy="4801654"/>
          </a:xfrm>
          <a:prstGeom prst="flowChartDispla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DER WILLE</a:t>
            </a:r>
          </a:p>
        </p:txBody>
      </p:sp>
      <p:sp>
        <p:nvSpPr>
          <p:cNvPr id="13" name="Oval 12"/>
          <p:cNvSpPr/>
          <p:nvPr/>
        </p:nvSpPr>
        <p:spPr>
          <a:xfrm>
            <a:off x="7898856" y="466934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</a:t>
            </a:r>
          </a:p>
        </p:txBody>
      </p:sp>
      <p:sp>
        <p:nvSpPr>
          <p:cNvPr id="14" name="Oval 13"/>
          <p:cNvSpPr/>
          <p:nvPr/>
        </p:nvSpPr>
        <p:spPr>
          <a:xfrm>
            <a:off x="4105746" y="489626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D</a:t>
            </a:r>
          </a:p>
        </p:txBody>
      </p:sp>
      <p:sp>
        <p:nvSpPr>
          <p:cNvPr id="15" name="Oval 14"/>
          <p:cNvSpPr/>
          <p:nvPr/>
        </p:nvSpPr>
        <p:spPr>
          <a:xfrm>
            <a:off x="7636209" y="1201376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</a:t>
            </a:r>
          </a:p>
        </p:txBody>
      </p:sp>
      <p:sp>
        <p:nvSpPr>
          <p:cNvPr id="16" name="Oval 15"/>
          <p:cNvSpPr/>
          <p:nvPr/>
        </p:nvSpPr>
        <p:spPr>
          <a:xfrm>
            <a:off x="4368392" y="1167324"/>
            <a:ext cx="525293" cy="457200"/>
          </a:xfrm>
          <a:prstGeom prst="ellipse">
            <a:avLst/>
          </a:prstGeom>
          <a:solidFill>
            <a:srgbClr val="1A7F6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</a:t>
            </a:r>
          </a:p>
        </p:txBody>
      </p:sp>
      <p:sp>
        <p:nvSpPr>
          <p:cNvPr id="17" name="Oval 16"/>
          <p:cNvSpPr/>
          <p:nvPr/>
        </p:nvSpPr>
        <p:spPr>
          <a:xfrm>
            <a:off x="5955234" y="1543456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H</a:t>
            </a:r>
          </a:p>
        </p:txBody>
      </p:sp>
      <p:sp>
        <p:nvSpPr>
          <p:cNvPr id="18" name="Oval 17"/>
          <p:cNvSpPr/>
          <p:nvPr/>
        </p:nvSpPr>
        <p:spPr>
          <a:xfrm>
            <a:off x="5235380" y="141051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F</a:t>
            </a:r>
          </a:p>
        </p:txBody>
      </p:sp>
      <p:sp>
        <p:nvSpPr>
          <p:cNvPr id="19" name="Oval 18"/>
          <p:cNvSpPr/>
          <p:nvPr/>
        </p:nvSpPr>
        <p:spPr>
          <a:xfrm>
            <a:off x="6715912" y="1345659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</a:t>
            </a:r>
          </a:p>
        </p:txBody>
      </p:sp>
      <p:sp>
        <p:nvSpPr>
          <p:cNvPr id="20" name="Oval 19"/>
          <p:cNvSpPr/>
          <p:nvPr/>
        </p:nvSpPr>
        <p:spPr>
          <a:xfrm>
            <a:off x="5135053" y="39397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T</a:t>
            </a:r>
          </a:p>
        </p:txBody>
      </p:sp>
      <p:sp>
        <p:nvSpPr>
          <p:cNvPr id="21" name="Oval 20"/>
          <p:cNvSpPr/>
          <p:nvPr/>
        </p:nvSpPr>
        <p:spPr>
          <a:xfrm>
            <a:off x="6099580" y="357494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</a:t>
            </a:r>
          </a:p>
        </p:txBody>
      </p:sp>
      <p:sp>
        <p:nvSpPr>
          <p:cNvPr id="22" name="Oval 21"/>
          <p:cNvSpPr/>
          <p:nvPr/>
        </p:nvSpPr>
        <p:spPr>
          <a:xfrm>
            <a:off x="7019082" y="437163"/>
            <a:ext cx="525293" cy="4572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</a:t>
            </a:r>
          </a:p>
        </p:txBody>
      </p:sp>
      <p:sp>
        <p:nvSpPr>
          <p:cNvPr id="23" name="Rechteck 22"/>
          <p:cNvSpPr/>
          <p:nvPr/>
        </p:nvSpPr>
        <p:spPr>
          <a:xfrm>
            <a:off x="3817055" y="20040"/>
            <a:ext cx="4801654" cy="3474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BEWUSSTSEIN </a:t>
            </a:r>
          </a:p>
        </p:txBody>
      </p:sp>
      <p:sp>
        <p:nvSpPr>
          <p:cNvPr id="24" name="Rechteck 23"/>
          <p:cNvSpPr/>
          <p:nvPr/>
        </p:nvSpPr>
        <p:spPr>
          <a:xfrm>
            <a:off x="3817053" y="2142535"/>
            <a:ext cx="4801654" cy="34748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UNTERBEWUSSTSEIN</a:t>
            </a:r>
            <a:r>
              <a:rPr lang="en-US" sz="2400" b="1" dirty="0">
                <a:solidFill>
                  <a:schemeClr val="bg2">
                    <a:lumMod val="10000"/>
                  </a:schemeClr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/HERZ</a:t>
            </a:r>
            <a:endParaRPr lang="de-DE" sz="2400" b="1" dirty="0">
              <a:solidFill>
                <a:schemeClr val="bg2">
                  <a:lumMod val="10000"/>
                </a:schemeClr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5439463" y="3850917"/>
            <a:ext cx="1513228" cy="87208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ICH</a:t>
            </a:r>
          </a:p>
        </p:txBody>
      </p:sp>
      <p:cxnSp>
        <p:nvCxnSpPr>
          <p:cNvPr id="27" name="Gerade Verbindung mit Pfeil 26"/>
          <p:cNvCxnSpPr/>
          <p:nvPr/>
        </p:nvCxnSpPr>
        <p:spPr>
          <a:xfrm flipV="1">
            <a:off x="6196077" y="3415214"/>
            <a:ext cx="0" cy="530967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/>
          <p:cNvCxnSpPr/>
          <p:nvPr/>
        </p:nvCxnSpPr>
        <p:spPr>
          <a:xfrm>
            <a:off x="6196077" y="4490935"/>
            <a:ext cx="0" cy="682560"/>
          </a:xfrm>
          <a:prstGeom prst="straightConnector1">
            <a:avLst/>
          </a:prstGeom>
          <a:ln w="1270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5064373" y="5158529"/>
            <a:ext cx="2263408" cy="109670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VERLUST</a:t>
            </a:r>
          </a:p>
        </p:txBody>
      </p:sp>
      <p:sp>
        <p:nvSpPr>
          <p:cNvPr id="34" name="Oval 33"/>
          <p:cNvSpPr/>
          <p:nvPr/>
        </p:nvSpPr>
        <p:spPr>
          <a:xfrm>
            <a:off x="5106568" y="2932480"/>
            <a:ext cx="2179018" cy="60230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GEWINN</a:t>
            </a:r>
          </a:p>
        </p:txBody>
      </p:sp>
      <p:sp>
        <p:nvSpPr>
          <p:cNvPr id="36" name="Pfeil nach oben 35"/>
          <p:cNvSpPr/>
          <p:nvPr/>
        </p:nvSpPr>
        <p:spPr>
          <a:xfrm>
            <a:off x="4526303" y="3000745"/>
            <a:ext cx="470954" cy="1769501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37" name="Abschrägung 36"/>
          <p:cNvSpPr/>
          <p:nvPr/>
        </p:nvSpPr>
        <p:spPr>
          <a:xfrm>
            <a:off x="4240398" y="2494228"/>
            <a:ext cx="1042765" cy="506312"/>
          </a:xfrm>
          <a:prstGeom prst="bevel">
            <a:avLst>
              <a:gd name="adj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JA</a:t>
            </a:r>
          </a:p>
        </p:txBody>
      </p:sp>
      <p:sp>
        <p:nvSpPr>
          <p:cNvPr id="38" name="Abschrägung 37"/>
          <p:cNvSpPr/>
          <p:nvPr/>
        </p:nvSpPr>
        <p:spPr>
          <a:xfrm>
            <a:off x="4240398" y="4747004"/>
            <a:ext cx="1042765" cy="506312"/>
          </a:xfrm>
          <a:prstGeom prst="bevel">
            <a:avLst>
              <a:gd name="adj" fmla="val 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NEIN</a:t>
            </a:r>
          </a:p>
        </p:txBody>
      </p:sp>
      <p:sp>
        <p:nvSpPr>
          <p:cNvPr id="47" name="Rechteck 46"/>
          <p:cNvSpPr/>
          <p:nvPr/>
        </p:nvSpPr>
        <p:spPr>
          <a:xfrm>
            <a:off x="297190" y="2142535"/>
            <a:ext cx="2767444" cy="53096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48" name="Rechteck 47"/>
          <p:cNvSpPr/>
          <p:nvPr/>
        </p:nvSpPr>
        <p:spPr>
          <a:xfrm>
            <a:off x="9159676" y="2142535"/>
            <a:ext cx="2818193" cy="5897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BEKOMMEN</a:t>
            </a:r>
          </a:p>
        </p:txBody>
      </p:sp>
      <p:sp>
        <p:nvSpPr>
          <p:cNvPr id="49" name="Rechteck 48"/>
          <p:cNvSpPr/>
          <p:nvPr/>
        </p:nvSpPr>
        <p:spPr>
          <a:xfrm>
            <a:off x="7347828" y="4815023"/>
            <a:ext cx="4627660" cy="540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 BEKOMMEN</a:t>
            </a:r>
          </a:p>
        </p:txBody>
      </p:sp>
      <p:sp>
        <p:nvSpPr>
          <p:cNvPr id="50" name="Rechteck 49"/>
          <p:cNvSpPr/>
          <p:nvPr/>
        </p:nvSpPr>
        <p:spPr>
          <a:xfrm>
            <a:off x="297189" y="4815023"/>
            <a:ext cx="3316263" cy="54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NICHT GEBEN</a:t>
            </a:r>
          </a:p>
        </p:txBody>
      </p:sp>
      <p:sp>
        <p:nvSpPr>
          <p:cNvPr id="51" name="Rechteck 50"/>
          <p:cNvSpPr/>
          <p:nvPr/>
        </p:nvSpPr>
        <p:spPr>
          <a:xfrm>
            <a:off x="297188" y="5451784"/>
            <a:ext cx="3316263" cy="540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BEHALTEN</a:t>
            </a:r>
          </a:p>
        </p:txBody>
      </p:sp>
      <p:sp>
        <p:nvSpPr>
          <p:cNvPr id="52" name="Rechteck 51"/>
          <p:cNvSpPr/>
          <p:nvPr/>
        </p:nvSpPr>
        <p:spPr>
          <a:xfrm>
            <a:off x="7351075" y="5451784"/>
            <a:ext cx="4624413" cy="540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 ZU WENIG BEKOMMEN</a:t>
            </a:r>
          </a:p>
        </p:txBody>
      </p:sp>
      <p:sp>
        <p:nvSpPr>
          <p:cNvPr id="53" name="Rechteck 52"/>
          <p:cNvSpPr/>
          <p:nvPr/>
        </p:nvSpPr>
        <p:spPr>
          <a:xfrm>
            <a:off x="7347828" y="6088545"/>
            <a:ext cx="4627660" cy="540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WEGGENOMMEN BEKOMMEN</a:t>
            </a:r>
          </a:p>
        </p:txBody>
      </p:sp>
      <p:sp>
        <p:nvSpPr>
          <p:cNvPr id="60" name="Rechteck 59"/>
          <p:cNvSpPr/>
          <p:nvPr/>
        </p:nvSpPr>
        <p:spPr>
          <a:xfrm>
            <a:off x="7428898" y="2942932"/>
            <a:ext cx="1617278" cy="493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GEBEN</a:t>
            </a:r>
          </a:p>
        </p:txBody>
      </p:sp>
      <p:sp>
        <p:nvSpPr>
          <p:cNvPr id="63" name="Rechteckiger Pfeil 62"/>
          <p:cNvSpPr/>
          <p:nvPr/>
        </p:nvSpPr>
        <p:spPr>
          <a:xfrm rot="5400000" flipH="1">
            <a:off x="9587780" y="2200245"/>
            <a:ext cx="589002" cy="1672209"/>
          </a:xfrm>
          <a:prstGeom prst="bentArrow">
            <a:avLst>
              <a:gd name="adj1" fmla="val 25000"/>
              <a:gd name="adj2" fmla="val 46470"/>
              <a:gd name="adj3" fmla="val 48122"/>
              <a:gd name="adj4" fmla="val 43750"/>
            </a:avLst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b="1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57" name="Oval 56"/>
          <p:cNvSpPr/>
          <p:nvPr/>
        </p:nvSpPr>
        <p:spPr>
          <a:xfrm>
            <a:off x="5123072" y="5985062"/>
            <a:ext cx="2146010" cy="468747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PERSÖNLICH</a:t>
            </a:r>
          </a:p>
        </p:txBody>
      </p:sp>
      <p:sp>
        <p:nvSpPr>
          <p:cNvPr id="66" name="Rechteckiger Pfeil 72">
            <a:extLst>
              <a:ext uri="{FF2B5EF4-FFF2-40B4-BE49-F238E27FC236}">
                <a16:creationId xmlns:a16="http://schemas.microsoft.com/office/drawing/2014/main" id="{EA72873B-8177-4A1D-ABAD-7D77C135EA92}"/>
              </a:ext>
            </a:extLst>
          </p:cNvPr>
          <p:cNvSpPr/>
          <p:nvPr/>
        </p:nvSpPr>
        <p:spPr>
          <a:xfrm rot="16200000">
            <a:off x="1684008" y="2429540"/>
            <a:ext cx="609099" cy="1097021"/>
          </a:xfrm>
          <a:prstGeom prst="bentArrow">
            <a:avLst>
              <a:gd name="adj1" fmla="val 25000"/>
              <a:gd name="adj2" fmla="val 36852"/>
              <a:gd name="adj3" fmla="val 50000"/>
              <a:gd name="adj4" fmla="val 43750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8" name="Rechteck 67">
            <a:extLst>
              <a:ext uri="{FF2B5EF4-FFF2-40B4-BE49-F238E27FC236}">
                <a16:creationId xmlns:a16="http://schemas.microsoft.com/office/drawing/2014/main" id="{2C470361-B441-430F-8CDB-D244AB57F4E6}"/>
              </a:ext>
            </a:extLst>
          </p:cNvPr>
          <p:cNvSpPr/>
          <p:nvPr/>
        </p:nvSpPr>
        <p:spPr>
          <a:xfrm>
            <a:off x="2577768" y="2943490"/>
            <a:ext cx="1617278" cy="49264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NEHMEN</a:t>
            </a:r>
            <a:endParaRPr lang="de-DE" sz="3200" b="1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sp>
        <p:nvSpPr>
          <p:cNvPr id="69" name="Rechteck 68">
            <a:extLst>
              <a:ext uri="{FF2B5EF4-FFF2-40B4-BE49-F238E27FC236}">
                <a16:creationId xmlns:a16="http://schemas.microsoft.com/office/drawing/2014/main" id="{117DE115-2045-4C68-9134-6A7A9B6E3AD3}"/>
              </a:ext>
            </a:extLst>
          </p:cNvPr>
          <p:cNvSpPr/>
          <p:nvPr/>
        </p:nvSpPr>
        <p:spPr>
          <a:xfrm>
            <a:off x="2577768" y="3452755"/>
            <a:ext cx="1617278" cy="11351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LIEBE</a:t>
            </a:r>
            <a:endParaRPr lang="de-DE" sz="40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grpSp>
        <p:nvGrpSpPr>
          <p:cNvPr id="61" name="Gruppieren 60">
            <a:extLst>
              <a:ext uri="{FF2B5EF4-FFF2-40B4-BE49-F238E27FC236}">
                <a16:creationId xmlns:a16="http://schemas.microsoft.com/office/drawing/2014/main" id="{BD9C2CC6-ECFF-0949-B7ED-860CA0306790}"/>
              </a:ext>
            </a:extLst>
          </p:cNvPr>
          <p:cNvGrpSpPr/>
          <p:nvPr/>
        </p:nvGrpSpPr>
        <p:grpSpPr>
          <a:xfrm>
            <a:off x="571880" y="3454754"/>
            <a:ext cx="1969236" cy="1137738"/>
            <a:chOff x="1310881" y="3628690"/>
            <a:chExt cx="1969236" cy="1137738"/>
          </a:xfrm>
        </p:grpSpPr>
        <p:pic>
          <p:nvPicPr>
            <p:cNvPr id="72" name="Grafik 71">
              <a:extLst>
                <a:ext uri="{FF2B5EF4-FFF2-40B4-BE49-F238E27FC236}">
                  <a16:creationId xmlns:a16="http://schemas.microsoft.com/office/drawing/2014/main" id="{24F550AA-4A9A-5343-A393-C9091371AC3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0244" b="21540"/>
            <a:stretch/>
          </p:blipFill>
          <p:spPr>
            <a:xfrm>
              <a:off x="1313069" y="3628690"/>
              <a:ext cx="1967048" cy="829138"/>
            </a:xfrm>
            <a:prstGeom prst="rect">
              <a:avLst/>
            </a:prstGeom>
          </p:spPr>
        </p:pic>
        <p:sp>
          <p:nvSpPr>
            <p:cNvPr id="73" name="Rechteck 72">
              <a:extLst>
                <a:ext uri="{FF2B5EF4-FFF2-40B4-BE49-F238E27FC236}">
                  <a16:creationId xmlns:a16="http://schemas.microsoft.com/office/drawing/2014/main" id="{506E619E-CCC5-444F-A0C6-105B952310EA}"/>
                </a:ext>
              </a:extLst>
            </p:cNvPr>
            <p:cNvSpPr/>
            <p:nvPr/>
          </p:nvSpPr>
          <p:spPr>
            <a:xfrm>
              <a:off x="1310881" y="4400103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0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GESCHÖPF GOTTES</a:t>
              </a:r>
              <a:endParaRPr lang="de-DE" sz="2000" b="1" dirty="0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74" name="Gruppieren 73">
            <a:extLst>
              <a:ext uri="{FF2B5EF4-FFF2-40B4-BE49-F238E27FC236}">
                <a16:creationId xmlns:a16="http://schemas.microsoft.com/office/drawing/2014/main" id="{45A126AC-40D3-F942-BF33-E321AE21F384}"/>
              </a:ext>
            </a:extLst>
          </p:cNvPr>
          <p:cNvGrpSpPr/>
          <p:nvPr/>
        </p:nvGrpSpPr>
        <p:grpSpPr>
          <a:xfrm>
            <a:off x="9159676" y="3455289"/>
            <a:ext cx="1969236" cy="1137554"/>
            <a:chOff x="3305841" y="3628690"/>
            <a:chExt cx="1969236" cy="1137554"/>
          </a:xfrm>
        </p:grpSpPr>
        <p:pic>
          <p:nvPicPr>
            <p:cNvPr id="75" name="Grafik 74">
              <a:extLst>
                <a:ext uri="{FF2B5EF4-FFF2-40B4-BE49-F238E27FC236}">
                  <a16:creationId xmlns:a16="http://schemas.microsoft.com/office/drawing/2014/main" id="{A6BF26B3-390E-7F40-A242-0F941C15C5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235" b="18142"/>
            <a:stretch/>
          </p:blipFill>
          <p:spPr>
            <a:xfrm>
              <a:off x="3305841" y="3628690"/>
              <a:ext cx="1969236" cy="967123"/>
            </a:xfrm>
            <a:prstGeom prst="rect">
              <a:avLst/>
            </a:prstGeom>
          </p:spPr>
        </p:pic>
        <p:sp>
          <p:nvSpPr>
            <p:cNvPr id="76" name="Rechteck 75">
              <a:extLst>
                <a:ext uri="{FF2B5EF4-FFF2-40B4-BE49-F238E27FC236}">
                  <a16:creationId xmlns:a16="http://schemas.microsoft.com/office/drawing/2014/main" id="{B71C3E9E-69D6-A54B-B4D3-6F63434A4CE3}"/>
                </a:ext>
              </a:extLst>
            </p:cNvPr>
            <p:cNvSpPr/>
            <p:nvPr/>
          </p:nvSpPr>
          <p:spPr>
            <a:xfrm>
              <a:off x="3305841" y="4399919"/>
              <a:ext cx="1969236" cy="366325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2400" b="1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ICH BIN GOTT</a:t>
              </a:r>
              <a:endParaRPr lang="de-DE" sz="2400" b="1">
                <a:solidFill>
                  <a:schemeClr val="bg1"/>
                </a:solidFill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sp>
        <p:nvSpPr>
          <p:cNvPr id="77" name="Rechteck 76">
            <a:extLst>
              <a:ext uri="{FF2B5EF4-FFF2-40B4-BE49-F238E27FC236}">
                <a16:creationId xmlns:a16="http://schemas.microsoft.com/office/drawing/2014/main" id="{99F75931-253A-A440-B326-027E46786E89}"/>
              </a:ext>
            </a:extLst>
          </p:cNvPr>
          <p:cNvSpPr/>
          <p:nvPr/>
        </p:nvSpPr>
        <p:spPr>
          <a:xfrm>
            <a:off x="7428898" y="3452755"/>
            <a:ext cx="1617278" cy="113514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STOLZ</a:t>
            </a:r>
          </a:p>
          <a:p>
            <a:pPr algn="ctr"/>
            <a:r>
              <a:rPr lang="en-US" sz="4000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rPr>
              <a:t>EGO</a:t>
            </a:r>
            <a:endParaRPr lang="de-DE" sz="4000" dirty="0">
              <a:latin typeface="Open Sans Condensed Light" panose="020B0306030504020204" pitchFamily="34" charset="0"/>
              <a:ea typeface="Open Sans Condensed Light" panose="020B0306030504020204" pitchFamily="34" charset="0"/>
              <a:cs typeface="Open Sans Condensed Light" panose="020B0306030504020204" pitchFamily="34" charset="0"/>
            </a:endParaRPr>
          </a:p>
        </p:txBody>
      </p:sp>
      <p:cxnSp>
        <p:nvCxnSpPr>
          <p:cNvPr id="78" name="Gerade Verbindung 77">
            <a:extLst>
              <a:ext uri="{FF2B5EF4-FFF2-40B4-BE49-F238E27FC236}">
                <a16:creationId xmlns:a16="http://schemas.microsoft.com/office/drawing/2014/main" id="{BB1F7AE3-9337-6B45-9F85-E2C34C840AD9}"/>
              </a:ext>
            </a:extLst>
          </p:cNvPr>
          <p:cNvCxnSpPr>
            <a:cxnSpLocks/>
          </p:cNvCxnSpPr>
          <p:nvPr/>
        </p:nvCxnSpPr>
        <p:spPr>
          <a:xfrm>
            <a:off x="297188" y="2097390"/>
            <a:ext cx="116783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E024D329-5FBF-47AA-AA38-16CF5891C598}"/>
              </a:ext>
            </a:extLst>
          </p:cNvPr>
          <p:cNvGrpSpPr/>
          <p:nvPr/>
        </p:nvGrpSpPr>
        <p:grpSpPr>
          <a:xfrm>
            <a:off x="297188" y="877941"/>
            <a:ext cx="2767446" cy="1183733"/>
            <a:chOff x="297188" y="820791"/>
            <a:chExt cx="2767446" cy="1183733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55E8F87D-D197-624E-A93E-1D46DDA9F3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32" b="24272"/>
            <a:stretch/>
          </p:blipFill>
          <p:spPr>
            <a:xfrm>
              <a:off x="297188" y="820791"/>
              <a:ext cx="2767446" cy="1180926"/>
            </a:xfrm>
            <a:prstGeom prst="rect">
              <a:avLst/>
            </a:prstGeom>
          </p:spPr>
        </p:pic>
        <p:sp>
          <p:nvSpPr>
            <p:cNvPr id="79" name="Rechteck 78">
              <a:extLst>
                <a:ext uri="{FF2B5EF4-FFF2-40B4-BE49-F238E27FC236}">
                  <a16:creationId xmlns:a16="http://schemas.microsoft.com/office/drawing/2014/main" id="{BBBEA29C-544C-7F46-B10C-F522C4A4E950}"/>
                </a:ext>
              </a:extLst>
            </p:cNvPr>
            <p:cNvSpPr/>
            <p:nvPr/>
          </p:nvSpPr>
          <p:spPr>
            <a:xfrm>
              <a:off x="297190" y="823724"/>
              <a:ext cx="2767444" cy="1180800"/>
            </a:xfrm>
            <a:prstGeom prst="rect">
              <a:avLst/>
            </a:prstGeom>
            <a:solidFill>
              <a:schemeClr val="tx1">
                <a:alpha val="16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en-US" sz="32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UNVERGÄNGLICH</a:t>
              </a:r>
              <a:endParaRPr lang="de-DE" sz="3200" b="1" dirty="0">
                <a:latin typeface="Open Sans Condensed Light" panose="020B0306030504020204" pitchFamily="34" charset="0"/>
                <a:ea typeface="Open Sans Condensed Light" panose="020B0306030504020204" pitchFamily="34" charset="0"/>
                <a:cs typeface="Open Sans Condensed Light" panose="020B0306030504020204" pitchFamily="34" charset="0"/>
              </a:endParaRPr>
            </a:p>
          </p:txBody>
        </p:sp>
      </p:grp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3CBB230F-4631-4820-8F72-BB65174478D8}"/>
              </a:ext>
            </a:extLst>
          </p:cNvPr>
          <p:cNvGrpSpPr/>
          <p:nvPr/>
        </p:nvGrpSpPr>
        <p:grpSpPr>
          <a:xfrm>
            <a:off x="9161784" y="877941"/>
            <a:ext cx="2818193" cy="1181032"/>
            <a:chOff x="3138589" y="1160946"/>
            <a:chExt cx="2818193" cy="1181032"/>
          </a:xfrm>
        </p:grpSpPr>
        <p:pic>
          <p:nvPicPr>
            <p:cNvPr id="3" name="Grafik 2">
              <a:extLst>
                <a:ext uri="{FF2B5EF4-FFF2-40B4-BE49-F238E27FC236}">
                  <a16:creationId xmlns:a16="http://schemas.microsoft.com/office/drawing/2014/main" id="{80FF76A5-8EFA-5F48-9678-F64C502525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624" t="16791" r="5228" b="37598"/>
            <a:stretch/>
          </p:blipFill>
          <p:spPr>
            <a:xfrm>
              <a:off x="3138590" y="1161178"/>
              <a:ext cx="2817620" cy="1180800"/>
            </a:xfrm>
            <a:prstGeom prst="rect">
              <a:avLst/>
            </a:prstGeom>
          </p:spPr>
        </p:pic>
        <p:sp>
          <p:nvSpPr>
            <p:cNvPr id="80" name="Rechteck 79">
              <a:extLst>
                <a:ext uri="{FF2B5EF4-FFF2-40B4-BE49-F238E27FC236}">
                  <a16:creationId xmlns:a16="http://schemas.microsoft.com/office/drawing/2014/main" id="{7ECF6F47-9A46-C343-8479-6B8336A5B6CA}"/>
                </a:ext>
              </a:extLst>
            </p:cNvPr>
            <p:cNvSpPr/>
            <p:nvPr/>
          </p:nvSpPr>
          <p:spPr>
            <a:xfrm>
              <a:off x="3138589" y="1160946"/>
              <a:ext cx="2818193" cy="1180800"/>
            </a:xfrm>
            <a:prstGeom prst="rect">
              <a:avLst/>
            </a:prstGeom>
            <a:solidFill>
              <a:schemeClr val="tx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lang="de-DE" sz="3200" b="1" dirty="0">
                  <a:latin typeface="Open Sans Condensed Light" panose="020B0306030504020204" pitchFamily="34" charset="0"/>
                  <a:ea typeface="Open Sans Condensed Light" panose="020B0306030504020204" pitchFamily="34" charset="0"/>
                  <a:cs typeface="Open Sans Condensed Light" panose="020B0306030504020204" pitchFamily="34" charset="0"/>
                </a:rPr>
                <a:t>VERGÄNGLICH</a:t>
              </a:r>
            </a:p>
          </p:txBody>
        </p:sp>
      </p:grpSp>
      <p:sp>
        <p:nvSpPr>
          <p:cNvPr id="32" name="Titel 31">
            <a:extLst>
              <a:ext uri="{FF2B5EF4-FFF2-40B4-BE49-F238E27FC236}">
                <a16:creationId xmlns:a16="http://schemas.microsoft.com/office/drawing/2014/main" id="{0ACC714A-08EF-4511-B397-66C6B3286F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8180" y="-16459"/>
            <a:ext cx="11849242" cy="1076845"/>
          </a:xfrm>
        </p:spPr>
        <p:txBody>
          <a:bodyPr/>
          <a:lstStyle/>
          <a:p>
            <a:r>
              <a:rPr lang="de-DE" sz="3600" dirty="0"/>
              <a:t>Das</a:t>
            </a:r>
            <a:r>
              <a:rPr lang="de-DE" dirty="0"/>
              <a:t> </a:t>
            </a:r>
            <a:r>
              <a:rPr lang="de-DE" sz="3600" dirty="0"/>
              <a:t>Unterbewusstsein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46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60" grpId="0" animBg="1"/>
      <p:bldP spid="63" grpId="0" animBg="1"/>
      <p:bldP spid="57" grpId="0" animBg="1"/>
      <p:bldP spid="66" grpId="0" animBg="1"/>
      <p:bldP spid="68" grpId="0" animBg="1"/>
      <p:bldP spid="69" grpId="0" animBg="1"/>
      <p:bldP spid="77" grpId="0" animBg="1"/>
    </p:bldLst>
  </p:timing>
</p:sld>
</file>

<file path=ppt/theme/theme1.xml><?xml version="1.0" encoding="utf-8"?>
<a:theme xmlns:a="http://schemas.openxmlformats.org/drawingml/2006/main" name="Office">
  <a:themeElements>
    <a:clrScheme name="Gelborang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531</Words>
  <Application>Microsoft Macintosh PowerPoint</Application>
  <PresentationFormat>Breitbild</PresentationFormat>
  <Paragraphs>229</Paragraphs>
  <Slides>14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14</vt:i4>
      </vt:variant>
    </vt:vector>
  </HeadingPairs>
  <TitlesOfParts>
    <vt:vector size="21" baseType="lpstr">
      <vt:lpstr>Arial</vt:lpstr>
      <vt:lpstr>Calibri</vt:lpstr>
      <vt:lpstr>Futura Condensed Medium</vt:lpstr>
      <vt:lpstr>Open Sans Condensed</vt:lpstr>
      <vt:lpstr>Open Sans Condensed Light</vt:lpstr>
      <vt:lpstr>Wingdings 3</vt:lpstr>
      <vt:lpstr>Office</vt:lpstr>
      <vt:lpstr>PowerPoint-Präsentation</vt:lpstr>
      <vt:lpstr>Die Vernunft – orientiert sich an unveränderlichem Maßstab </vt:lpstr>
      <vt:lpstr>Die Grundlage unseres Studiums – vier unveränderliche Dinge</vt:lpstr>
      <vt:lpstr>Der Mensch: Körper + Geist = SEELE</vt:lpstr>
      <vt:lpstr>Erster Fall</vt:lpstr>
      <vt:lpstr>Wodurch äussert sich der Irrtum?</vt:lpstr>
      <vt:lpstr>Was ist der Grund unserer Beziehungen?</vt:lpstr>
      <vt:lpstr>Wodurch äussert sich der Irrtum?</vt:lpstr>
      <vt:lpstr>Die Versorgung der Bedürfnisse</vt:lpstr>
      <vt:lpstr>Wodurch äussert sich der Irrtum?</vt:lpstr>
      <vt:lpstr>Unterschied zwischen Schöpfer und Geschöpf</vt:lpstr>
      <vt:lpstr>Das Unterbewusstsein </vt:lpstr>
      <vt:lpstr>DORT WO DEIN SCHATZ IST, DA IST AUCH DEIN HERZ</vt:lpstr>
      <vt:lpstr>Das Unterbewusstsein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Horst Müller</dc:creator>
  <cp:lastModifiedBy>Horst Müller</cp:lastModifiedBy>
  <cp:revision>1</cp:revision>
  <dcterms:created xsi:type="dcterms:W3CDTF">2019-06-14T12:57:06Z</dcterms:created>
  <dcterms:modified xsi:type="dcterms:W3CDTF">2019-06-29T07:28:37Z</dcterms:modified>
</cp:coreProperties>
</file>