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367" r:id="rId3"/>
    <p:sldId id="284" r:id="rId4"/>
    <p:sldId id="449" r:id="rId5"/>
    <p:sldId id="333" r:id="rId6"/>
    <p:sldId id="334" r:id="rId7"/>
    <p:sldId id="296" r:id="rId8"/>
    <p:sldId id="297" r:id="rId9"/>
    <p:sldId id="298" r:id="rId10"/>
    <p:sldId id="450" r:id="rId11"/>
    <p:sldId id="300" r:id="rId12"/>
    <p:sldId id="301" r:id="rId13"/>
    <p:sldId id="302" r:id="rId14"/>
    <p:sldId id="451" r:id="rId15"/>
    <p:sldId id="312" r:id="rId16"/>
    <p:sldId id="316" r:id="rId17"/>
    <p:sldId id="354" r:id="rId18"/>
    <p:sldId id="370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D4"/>
    <a:srgbClr val="1F1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97"/>
  </p:normalViewPr>
  <p:slideViewPr>
    <p:cSldViewPr snapToGrid="0" snapToObjects="1">
      <p:cViewPr>
        <p:scale>
          <a:sx n="100" d="100"/>
          <a:sy n="100" d="100"/>
        </p:scale>
        <p:origin x="-26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0D604-9154-0946-BCE1-73C3CF4288BE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8696D-5D99-6248-AB1E-CC4FA04E63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40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09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840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7915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793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871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76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99930" y="115113"/>
            <a:ext cx="11849242" cy="741778"/>
          </a:xfrm>
        </p:spPr>
        <p:txBody>
          <a:bodyPr>
            <a:normAutofit/>
          </a:bodyPr>
          <a:lstStyle>
            <a:lvl1pPr>
              <a:defRPr lang="de-DE" sz="38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9930" y="1588170"/>
            <a:ext cx="11849242" cy="4265599"/>
          </a:xfrm>
        </p:spPr>
        <p:txBody>
          <a:bodyPr/>
          <a:lstStyle>
            <a:lvl1pPr marL="2286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e-DE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28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0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457200" indent="-4572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573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145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4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31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244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2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2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53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55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9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52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0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449C160-B25C-47FD-8C20-767896484F25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54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DAS GESETZ DES LEBENS</a:t>
            </a:r>
            <a:endParaRPr lang="de-DE" sz="5400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1BCA0EC-43A6-4373-8E04-A1E4472A89F4}"/>
              </a:ext>
            </a:extLst>
          </p:cNvPr>
          <p:cNvSpPr txBox="1"/>
          <p:nvPr/>
        </p:nvSpPr>
        <p:spPr>
          <a:xfrm>
            <a:off x="0" y="5934670"/>
            <a:ext cx="12192000" cy="923330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WARUM WERDEN WIR KRANK?</a:t>
            </a:r>
          </a:p>
        </p:txBody>
      </p:sp>
    </p:spTree>
    <p:extLst>
      <p:ext uri="{BB962C8B-B14F-4D97-AF65-F5344CB8AC3E}">
        <p14:creationId xmlns:p14="http://schemas.microsoft.com/office/powerpoint/2010/main" val="348105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Die Vernunft – orientiert sich an unveränderlichem Maßstab 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13" y="1823607"/>
            <a:ext cx="4527584" cy="456628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555733" y="1708952"/>
            <a:ext cx="5529945" cy="4902199"/>
          </a:xfrm>
          <a:prstGeom prst="ellipse">
            <a:avLst/>
          </a:prstGeom>
          <a:solidFill>
            <a:srgbClr val="FF00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VERNUNFT</a:t>
            </a:r>
            <a:endParaRPr lang="de-DE" sz="40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272051" y="4940223"/>
            <a:ext cx="2647948" cy="7807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WAHRHEIT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D8C06DC3-563E-3149-8864-A261B41D6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82714" y="3178360"/>
            <a:ext cx="4156099" cy="2759188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CBFE6C5D-50A3-FC4F-9B3B-6F8236AEFD55}"/>
              </a:ext>
            </a:extLst>
          </p:cNvPr>
          <p:cNvSpPr/>
          <p:nvPr/>
        </p:nvSpPr>
        <p:spPr>
          <a:xfrm>
            <a:off x="9181168" y="1923870"/>
            <a:ext cx="2759189" cy="546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MASSSTAB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8D5A2A06-312B-D340-8D58-251F236F20A0}"/>
              </a:ext>
            </a:extLst>
          </p:cNvPr>
          <p:cNvSpPr/>
          <p:nvPr/>
        </p:nvSpPr>
        <p:spPr>
          <a:xfrm>
            <a:off x="299930" y="1115929"/>
            <a:ext cx="11640427" cy="5330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 </a:t>
            </a:r>
            <a:r>
              <a:rPr lang="de-DE" sz="3600" b="1" u="sng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INTERPRETATION</a:t>
            </a:r>
            <a:r>
              <a:rPr lang="de-DE" sz="3600" b="1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DER INFORMATION IST </a:t>
            </a:r>
            <a:r>
              <a:rPr lang="de-DE" sz="3600" b="1" u="sng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RICHTIG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C93DAFD-42C4-2545-A4FA-A8261EB0C4EC}"/>
              </a:ext>
            </a:extLst>
          </p:cNvPr>
          <p:cNvGrpSpPr/>
          <p:nvPr/>
        </p:nvGrpSpPr>
        <p:grpSpPr>
          <a:xfrm>
            <a:off x="6699243" y="2857239"/>
            <a:ext cx="1795450" cy="2082984"/>
            <a:chOff x="6600405" y="2909455"/>
            <a:chExt cx="1795450" cy="2082984"/>
          </a:xfrm>
        </p:grpSpPr>
        <p:pic>
          <p:nvPicPr>
            <p:cNvPr id="21" name="Bild 2">
              <a:extLst>
                <a:ext uri="{FF2B5EF4-FFF2-40B4-BE49-F238E27FC236}">
                  <a16:creationId xmlns:a16="http://schemas.microsoft.com/office/drawing/2014/main" id="{B0098967-B631-4A41-BE2E-40AC00078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97" t="18750" r="59912" b="28556"/>
            <a:stretch/>
          </p:blipFill>
          <p:spPr>
            <a:xfrm>
              <a:off x="6600405" y="2909455"/>
              <a:ext cx="1795450" cy="2082984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56A71883-602A-DB49-9E78-49F620E40C7A}"/>
                </a:ext>
              </a:extLst>
            </p:cNvPr>
            <p:cNvSpPr/>
            <p:nvPr/>
          </p:nvSpPr>
          <p:spPr>
            <a:xfrm>
              <a:off x="6600405" y="2909455"/>
              <a:ext cx="1795450" cy="2082984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de-DE" sz="44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NATUR</a:t>
              </a:r>
            </a:p>
            <a:p>
              <a:pPr algn="ctr"/>
              <a:r>
                <a:rPr lang="de-DE" sz="44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GESETZ</a:t>
              </a:r>
            </a:p>
          </p:txBody>
        </p: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84FBA734-0CB8-D54B-A877-F4CBF03B67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25983" r="38171"/>
          <a:stretch/>
        </p:blipFill>
        <p:spPr>
          <a:xfrm>
            <a:off x="299929" y="2559192"/>
            <a:ext cx="2596795" cy="4057637"/>
          </a:xfrm>
          <a:prstGeom prst="rect">
            <a:avLst/>
          </a:prstGeom>
        </p:spPr>
      </p:pic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8A90F063-8C05-4C4A-990C-64E92CEF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29" y="4114800"/>
            <a:ext cx="2596795" cy="2239701"/>
          </a:xfrm>
          <a:solidFill>
            <a:schemeClr val="tx1">
              <a:alpha val="38000"/>
            </a:schemeClr>
          </a:solidFill>
        </p:spPr>
        <p:txBody>
          <a:bodyPr anchor="t">
            <a:normAutofit fontScale="92500" lnSpcReduction="10000"/>
          </a:bodyPr>
          <a:lstStyle/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STUDIEN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EXPERIMENTE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BEOBACHTUNGEN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THESEN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HYPOTHESEN, ETC</a:t>
            </a:r>
          </a:p>
          <a:p>
            <a:pPr>
              <a:buClr>
                <a:schemeClr val="bg1"/>
              </a:buClr>
            </a:pPr>
            <a:endParaRPr lang="de-DE" b="1" dirty="0">
              <a:solidFill>
                <a:schemeClr val="bg1"/>
              </a:solidFill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C1208A8A-6847-A54C-B9E6-B87EB1504C56}"/>
              </a:ext>
            </a:extLst>
          </p:cNvPr>
          <p:cNvGrpSpPr/>
          <p:nvPr/>
        </p:nvGrpSpPr>
        <p:grpSpPr>
          <a:xfrm>
            <a:off x="299929" y="2383253"/>
            <a:ext cx="2596791" cy="1254881"/>
            <a:chOff x="-446283" y="1269882"/>
            <a:chExt cx="3620064" cy="1749370"/>
          </a:xfrm>
        </p:grpSpPr>
        <p:pic>
          <p:nvPicPr>
            <p:cNvPr id="23" name="Bild 3">
              <a:extLst>
                <a:ext uri="{FF2B5EF4-FFF2-40B4-BE49-F238E27FC236}">
                  <a16:creationId xmlns:a16="http://schemas.microsoft.com/office/drawing/2014/main" id="{CF8B429E-D90C-9348-B7D0-90669A72A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8404" b="1"/>
            <a:stretch/>
          </p:blipFill>
          <p:spPr>
            <a:xfrm>
              <a:off x="-404523" y="1269882"/>
              <a:ext cx="3578304" cy="174937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718430A-3C77-814A-82D3-0268FCE22427}"/>
                </a:ext>
              </a:extLst>
            </p:cNvPr>
            <p:cNvSpPr txBox="1"/>
            <p:nvPr/>
          </p:nvSpPr>
          <p:spPr>
            <a:xfrm>
              <a:off x="-446283" y="1269882"/>
              <a:ext cx="3578304" cy="729396"/>
            </a:xfrm>
            <a:prstGeom prst="rect">
              <a:avLst/>
            </a:prstGeom>
            <a:solidFill>
              <a:schemeClr val="tx2">
                <a:lumMod val="75000"/>
                <a:alpha val="38000"/>
              </a:schemeClr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de-DE" sz="2800" b="1" dirty="0">
                  <a:solidFill>
                    <a:schemeClr val="bg1"/>
                  </a:solidFill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DIE BIBEL</a:t>
              </a:r>
              <a:endPara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endParaRPr>
            </a:p>
          </p:txBody>
        </p:sp>
      </p:grpSp>
      <p:sp>
        <p:nvSpPr>
          <p:cNvPr id="6" name="Pfeil nach unten 5"/>
          <p:cNvSpPr/>
          <p:nvPr/>
        </p:nvSpPr>
        <p:spPr>
          <a:xfrm rot="18302779">
            <a:off x="3577832" y="2809621"/>
            <a:ext cx="859029" cy="3138535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204615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/>
      <p:bldP spid="36" grpId="0" animBg="1"/>
      <p:bldP spid="20" grpId="0" build="p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Grundlage unseres Studiums </a:t>
            </a:r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–</a:t>
            </a:r>
            <a:r>
              <a:rPr lang="de-DE" dirty="0"/>
              <a:t> vier unveränderliche Dinge</a:t>
            </a:r>
          </a:p>
        </p:txBody>
      </p:sp>
      <p:grpSp>
        <p:nvGrpSpPr>
          <p:cNvPr id="12" name="Gruppierung 3">
            <a:extLst>
              <a:ext uri="{FF2B5EF4-FFF2-40B4-BE49-F238E27FC236}">
                <a16:creationId xmlns:a16="http://schemas.microsoft.com/office/drawing/2014/main" id="{8F9574D5-AC7F-824E-B543-4499096CD047}"/>
              </a:ext>
            </a:extLst>
          </p:cNvPr>
          <p:cNvGrpSpPr/>
          <p:nvPr/>
        </p:nvGrpSpPr>
        <p:grpSpPr>
          <a:xfrm>
            <a:off x="299929" y="5104311"/>
            <a:ext cx="11441635" cy="1439107"/>
            <a:chOff x="934576" y="5511709"/>
            <a:chExt cx="10285706" cy="1439107"/>
          </a:xfrm>
        </p:grpSpPr>
        <p:pic>
          <p:nvPicPr>
            <p:cNvPr id="13" name="Bild 4">
              <a:extLst>
                <a:ext uri="{FF2B5EF4-FFF2-40B4-BE49-F238E27FC236}">
                  <a16:creationId xmlns:a16="http://schemas.microsoft.com/office/drawing/2014/main" id="{EF726F46-98A0-6640-8CA1-6D42F69FA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576" y="5512260"/>
              <a:ext cx="10285706" cy="14196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26EDFF2-9D3C-0946-A368-A9234911E6C9}"/>
                </a:ext>
              </a:extLst>
            </p:cNvPr>
            <p:cNvSpPr/>
            <p:nvPr/>
          </p:nvSpPr>
          <p:spPr>
            <a:xfrm>
              <a:off x="934576" y="5511709"/>
              <a:ext cx="10285706" cy="1439107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u="sng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 EIN OBJEKTIVES FUNDAMENT</a:t>
              </a:r>
            </a:p>
            <a:p>
              <a:pPr algn="ctr"/>
              <a:r>
                <a:rPr lang="de-DE" sz="48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DURCH INTERPRETATION </a:t>
              </a:r>
              <a:r>
                <a:rPr lang="de-DE" sz="4800" b="1" u="sng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NICHT</a:t>
              </a:r>
              <a:r>
                <a:rPr lang="de-DE" sz="48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 VERÄNDERBAR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8243040" y="1101520"/>
            <a:ext cx="3506890" cy="12212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Open Sans Condensed" charset="0"/>
                <a:ea typeface="Open Sans Condensed" charset="0"/>
                <a:cs typeface="Open Sans Condensed" charset="0"/>
              </a:rPr>
              <a:t>ENERGIE</a:t>
            </a:r>
          </a:p>
        </p:txBody>
      </p:sp>
      <p:pic>
        <p:nvPicPr>
          <p:cNvPr id="16" name="Bild 4">
            <a:extLst>
              <a:ext uri="{FF2B5EF4-FFF2-40B4-BE49-F238E27FC236}">
                <a16:creationId xmlns:a16="http://schemas.microsoft.com/office/drawing/2014/main" id="{92E608CA-010B-1E48-B968-49E56E7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50" y="1101521"/>
            <a:ext cx="3928037" cy="3942916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3F4A7B6-6384-0F46-9C62-C3C682AB1E1B}"/>
              </a:ext>
            </a:extLst>
          </p:cNvPr>
          <p:cNvSpPr/>
          <p:nvPr/>
        </p:nvSpPr>
        <p:spPr>
          <a:xfrm>
            <a:off x="266174" y="1101520"/>
            <a:ext cx="3928037" cy="3942916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prstClr val="white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DAS GRUND-GESETZ DER NATUR</a:t>
            </a:r>
            <a:endParaRPr lang="de-DE" sz="3200" b="1" dirty="0">
              <a:latin typeface="Open Sans Condensed" panose="020B0606030504020204" pitchFamily="34" charset="0"/>
              <a:ea typeface="Open Sans Condensed" panose="020B0606030504020204" pitchFamily="34" charset="0"/>
              <a:cs typeface="Open Sans Condensed" panose="020B0606030504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6C54F32-F125-9D4C-B142-05C505280CA9}"/>
              </a:ext>
            </a:extLst>
          </p:cNvPr>
          <p:cNvGrpSpPr/>
          <p:nvPr/>
        </p:nvGrpSpPr>
        <p:grpSpPr>
          <a:xfrm>
            <a:off x="4678448" y="1101520"/>
            <a:ext cx="3325299" cy="3942916"/>
            <a:chOff x="4678448" y="1101520"/>
            <a:chExt cx="3325299" cy="3942916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4347A13C-D4F7-FF4C-BE30-30EF33818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560"/>
            <a:stretch/>
          </p:blipFill>
          <p:spPr>
            <a:xfrm>
              <a:off x="4678448" y="1101520"/>
              <a:ext cx="3325299" cy="3942916"/>
            </a:xfrm>
            <a:prstGeom prst="rect">
              <a:avLst/>
            </a:prstGeom>
          </p:spPr>
        </p:pic>
        <p:sp>
          <p:nvSpPr>
            <p:cNvPr id="9" name="Rechteck 8"/>
            <p:cNvSpPr/>
            <p:nvPr/>
          </p:nvSpPr>
          <p:spPr>
            <a:xfrm>
              <a:off x="4678448" y="1108580"/>
              <a:ext cx="3325299" cy="3935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STRUKTUR</a:t>
              </a:r>
              <a:endParaRPr lang="de-DE" sz="5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endParaRP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UND </a:t>
              </a: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FUNKTION</a:t>
              </a: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DES MENSCHEN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D2E7E8E-8656-8141-A6E1-145A1DE4032B}"/>
              </a:ext>
            </a:extLst>
          </p:cNvPr>
          <p:cNvGrpSpPr/>
          <p:nvPr/>
        </p:nvGrpSpPr>
        <p:grpSpPr>
          <a:xfrm>
            <a:off x="8243040" y="2458890"/>
            <a:ext cx="3506890" cy="2585545"/>
            <a:chOff x="8243040" y="2458890"/>
            <a:chExt cx="3506890" cy="2585545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D1A29F1-4C7C-E74C-B8DF-DA87AACA6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822" b="4026"/>
            <a:stretch/>
          </p:blipFill>
          <p:spPr>
            <a:xfrm>
              <a:off x="8243040" y="2458890"/>
              <a:ext cx="3506890" cy="258554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2396A41-6C03-4C48-848D-86966DDB0B76}"/>
                </a:ext>
              </a:extLst>
            </p:cNvPr>
            <p:cNvSpPr/>
            <p:nvPr/>
          </p:nvSpPr>
          <p:spPr>
            <a:xfrm>
              <a:off x="8243040" y="2458890"/>
              <a:ext cx="3506890" cy="2585545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GRUND-</a:t>
              </a:r>
            </a:p>
            <a:p>
              <a:pPr algn="ctr"/>
              <a:r>
                <a:rPr lang="de-DE" sz="4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BEDÜRFNISSE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94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D681BB-EFFB-1F43-BF45-1B937281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Alle Funktionen im Universum sind über Gesetze gesteuert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040644-C2F1-CB4D-8F33-8998FC6EE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737" y="4265495"/>
            <a:ext cx="3377848" cy="2592505"/>
          </a:xfr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de-DE" sz="5400" b="1" dirty="0">
                <a:solidFill>
                  <a:prstClr val="black"/>
                </a:solidFill>
              </a:rPr>
              <a:t>BIS ZUM </a:t>
            </a:r>
          </a:p>
          <a:p>
            <a:pPr marL="0" indent="0" algn="ctr">
              <a:buNone/>
            </a:pPr>
            <a:r>
              <a:rPr lang="de-DE" sz="5400" b="1" dirty="0">
                <a:solidFill>
                  <a:prstClr val="black"/>
                </a:solidFill>
              </a:rPr>
              <a:t>ENDPRODUKT</a:t>
            </a:r>
          </a:p>
          <a:p>
            <a:pPr marL="0" indent="0" algn="ctr">
              <a:buNone/>
            </a:pPr>
            <a:r>
              <a:rPr lang="de-DE" sz="5400" b="1" dirty="0">
                <a:solidFill>
                  <a:prstClr val="black"/>
                </a:solidFill>
              </a:rPr>
              <a:t>Z.B. FRUCHT</a:t>
            </a:r>
          </a:p>
        </p:txBody>
      </p:sp>
      <p:pic>
        <p:nvPicPr>
          <p:cNvPr id="4" name="Grafik 6">
            <a:extLst>
              <a:ext uri="{FF2B5EF4-FFF2-40B4-BE49-F238E27FC236}">
                <a16:creationId xmlns:a16="http://schemas.microsoft.com/office/drawing/2014/main" id="{D750C807-2A8E-CB47-94FC-A9D27B050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63" y="1015341"/>
            <a:ext cx="8119508" cy="1410991"/>
          </a:xfrm>
          <a:prstGeom prst="rect">
            <a:avLst/>
          </a:prstGeom>
        </p:spPr>
      </p:pic>
      <p:pic>
        <p:nvPicPr>
          <p:cNvPr id="5" name="Inhaltsplatzhalter 3">
            <a:extLst>
              <a:ext uri="{FF2B5EF4-FFF2-40B4-BE49-F238E27FC236}">
                <a16:creationId xmlns:a16="http://schemas.microsoft.com/office/drawing/2014/main" id="{D7C525C0-C615-6B47-9722-46FE78C0B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2" t="28804" r="10245" b="29482"/>
          <a:stretch/>
        </p:blipFill>
        <p:spPr>
          <a:xfrm>
            <a:off x="299930" y="3817109"/>
            <a:ext cx="8190927" cy="2822230"/>
          </a:xfrm>
          <a:prstGeom prst="rect">
            <a:avLst/>
          </a:prstGeom>
          <a:ln>
            <a:noFill/>
          </a:ln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FBF3144-89E9-7F4D-8FF2-D6AD21ADCA33}"/>
              </a:ext>
            </a:extLst>
          </p:cNvPr>
          <p:cNvSpPr/>
          <p:nvPr/>
        </p:nvSpPr>
        <p:spPr>
          <a:xfrm>
            <a:off x="5102074" y="3890554"/>
            <a:ext cx="3441119" cy="1014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3200" b="1" u="sng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NICHTS</a:t>
            </a:r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KANN AUS </a:t>
            </a:r>
          </a:p>
          <a:p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SICH SELBST EXISTIEREN</a:t>
            </a:r>
          </a:p>
        </p:txBody>
      </p:sp>
      <p:sp>
        <p:nvSpPr>
          <p:cNvPr id="7" name="Pfeil nach rechts 6">
            <a:extLst>
              <a:ext uri="{FF2B5EF4-FFF2-40B4-BE49-F238E27FC236}">
                <a16:creationId xmlns:a16="http://schemas.microsoft.com/office/drawing/2014/main" id="{2AC0F458-39EC-AD48-9CB4-45F5FDE2422D}"/>
              </a:ext>
            </a:extLst>
          </p:cNvPr>
          <p:cNvSpPr/>
          <p:nvPr/>
        </p:nvSpPr>
        <p:spPr>
          <a:xfrm>
            <a:off x="5576935" y="4904994"/>
            <a:ext cx="1794281" cy="1273957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8" name="Bogen 7">
            <a:extLst>
              <a:ext uri="{FF2B5EF4-FFF2-40B4-BE49-F238E27FC236}">
                <a16:creationId xmlns:a16="http://schemas.microsoft.com/office/drawing/2014/main" id="{773940C9-1A26-F449-99AE-40E3DF50F855}"/>
              </a:ext>
            </a:extLst>
          </p:cNvPr>
          <p:cNvSpPr/>
          <p:nvPr/>
        </p:nvSpPr>
        <p:spPr>
          <a:xfrm rot="10611690">
            <a:off x="4169240" y="4111910"/>
            <a:ext cx="2065078" cy="1507989"/>
          </a:xfrm>
          <a:prstGeom prst="arc">
            <a:avLst>
              <a:gd name="adj1" fmla="val 14760000"/>
              <a:gd name="adj2" fmla="val 19975664"/>
            </a:avLst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A8394BCB-5124-A448-B4DE-1D6EF334BED5}"/>
              </a:ext>
            </a:extLst>
          </p:cNvPr>
          <p:cNvSpPr/>
          <p:nvPr/>
        </p:nvSpPr>
        <p:spPr>
          <a:xfrm rot="5400000">
            <a:off x="3567744" y="3931408"/>
            <a:ext cx="1663085" cy="1273957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D84BACD-BDDB-B44D-910E-C964FF0FE86C}"/>
              </a:ext>
            </a:extLst>
          </p:cNvPr>
          <p:cNvSpPr/>
          <p:nvPr/>
        </p:nvSpPr>
        <p:spPr>
          <a:xfrm>
            <a:off x="408165" y="4960007"/>
            <a:ext cx="3170544" cy="82302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4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GRUNDGESETZ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4B0F795-D5C5-C24D-B477-CCF153764266}"/>
              </a:ext>
            </a:extLst>
          </p:cNvPr>
          <p:cNvSpPr txBox="1"/>
          <p:nvPr/>
        </p:nvSpPr>
        <p:spPr>
          <a:xfrm>
            <a:off x="7775329" y="725226"/>
            <a:ext cx="485220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URSACHE = ENERGIEQUELLE</a:t>
            </a:r>
          </a:p>
          <a:p>
            <a:endParaRPr lang="de-DE" sz="28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72A6492-E642-4448-89F9-09824F88470F}"/>
              </a:ext>
            </a:extLst>
          </p:cNvPr>
          <p:cNvSpPr/>
          <p:nvPr/>
        </p:nvSpPr>
        <p:spPr>
          <a:xfrm>
            <a:off x="96450" y="5772875"/>
            <a:ext cx="8597348" cy="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200" dirty="0">
                <a:latin typeface="Open Sans Condensed" charset="0"/>
                <a:ea typeface="Open Sans Condensed" charset="0"/>
                <a:cs typeface="Open Sans Condensed" charset="0"/>
              </a:rPr>
              <a:t>  UNIVERSUM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A49ED76-EA04-0842-B87F-89BC21BBE8B9}"/>
              </a:ext>
            </a:extLst>
          </p:cNvPr>
          <p:cNvSpPr/>
          <p:nvPr/>
        </p:nvSpPr>
        <p:spPr>
          <a:xfrm>
            <a:off x="304669" y="3113091"/>
            <a:ext cx="4015298" cy="62375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4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LIEBE / ENERGIE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A8DE682-C4FB-DF49-BE5A-A88C67E46BD5}"/>
              </a:ext>
            </a:extLst>
          </p:cNvPr>
          <p:cNvSpPr/>
          <p:nvPr/>
        </p:nvSpPr>
        <p:spPr>
          <a:xfrm>
            <a:off x="4475559" y="3113091"/>
            <a:ext cx="4015298" cy="62375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4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MITTEL (z.B. ZEIT)</a:t>
            </a:r>
          </a:p>
        </p:txBody>
      </p:sp>
      <p:sp>
        <p:nvSpPr>
          <p:cNvPr id="18" name="Pfeil nach unten 17">
            <a:extLst>
              <a:ext uri="{FF2B5EF4-FFF2-40B4-BE49-F238E27FC236}">
                <a16:creationId xmlns:a16="http://schemas.microsoft.com/office/drawing/2014/main" id="{30FAC282-1FB7-CE41-AC2A-40033251E6EF}"/>
              </a:ext>
            </a:extLst>
          </p:cNvPr>
          <p:cNvSpPr/>
          <p:nvPr/>
        </p:nvSpPr>
        <p:spPr>
          <a:xfrm>
            <a:off x="2840976" y="2458869"/>
            <a:ext cx="3120881" cy="573957"/>
          </a:xfrm>
          <a:prstGeom prst="down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GIBT AKTIV</a:t>
            </a:r>
          </a:p>
        </p:txBody>
      </p: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1798455B-4B77-784E-8D23-BE508DB9A58E}"/>
              </a:ext>
            </a:extLst>
          </p:cNvPr>
          <p:cNvCxnSpPr>
            <a:cxnSpLocks/>
          </p:cNvCxnSpPr>
          <p:nvPr/>
        </p:nvCxnSpPr>
        <p:spPr>
          <a:xfrm>
            <a:off x="299930" y="2426332"/>
            <a:ext cx="11587401" cy="0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hteck 22">
            <a:extLst>
              <a:ext uri="{FF2B5EF4-FFF2-40B4-BE49-F238E27FC236}">
                <a16:creationId xmlns:a16="http://schemas.microsoft.com/office/drawing/2014/main" id="{36792096-886B-2345-BE7F-FB0B1C585460}"/>
              </a:ext>
            </a:extLst>
          </p:cNvPr>
          <p:cNvSpPr/>
          <p:nvPr/>
        </p:nvSpPr>
        <p:spPr>
          <a:xfrm>
            <a:off x="8984442" y="2360511"/>
            <a:ext cx="24465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5400" b="1" dirty="0">
                <a:solidFill>
                  <a:prstClr val="black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WIRKUNG</a:t>
            </a:r>
          </a:p>
        </p:txBody>
      </p:sp>
      <p:sp>
        <p:nvSpPr>
          <p:cNvPr id="24" name="Pfeil nach unten 23">
            <a:extLst>
              <a:ext uri="{FF2B5EF4-FFF2-40B4-BE49-F238E27FC236}">
                <a16:creationId xmlns:a16="http://schemas.microsoft.com/office/drawing/2014/main" id="{FE1FE5B9-B91A-9B4D-A6D4-1E8BAC06DB5A}"/>
              </a:ext>
            </a:extLst>
          </p:cNvPr>
          <p:cNvSpPr/>
          <p:nvPr/>
        </p:nvSpPr>
        <p:spPr>
          <a:xfrm>
            <a:off x="9887735" y="3134527"/>
            <a:ext cx="633120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2499A76-AAC6-9241-898E-49219FA71FD2}"/>
              </a:ext>
            </a:extLst>
          </p:cNvPr>
          <p:cNvSpPr/>
          <p:nvPr/>
        </p:nvSpPr>
        <p:spPr>
          <a:xfrm>
            <a:off x="257060" y="3900707"/>
            <a:ext cx="3441119" cy="1014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3200" b="1" u="sng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NICHTS</a:t>
            </a:r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WURDE FÜR SICH SELBST GEMACHT</a:t>
            </a:r>
          </a:p>
        </p:txBody>
      </p:sp>
    </p:spTree>
    <p:extLst>
      <p:ext uri="{BB962C8B-B14F-4D97-AF65-F5344CB8AC3E}">
        <p14:creationId xmlns:p14="http://schemas.microsoft.com/office/powerpoint/2010/main" val="14449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 animBg="1"/>
      <p:bldP spid="8" grpId="0" animBg="1"/>
      <p:bldP spid="9" grpId="0" animBg="1"/>
      <p:bldP spid="11" grpId="0"/>
      <p:bldP spid="13" grpId="0"/>
      <p:bldP spid="14" grpId="0"/>
      <p:bldP spid="15" grpId="0" animBg="1"/>
      <p:bldP spid="17" grpId="0" animBg="1"/>
      <p:bldP spid="18" grpId="0" animBg="1"/>
      <p:bldP spid="23" grpId="0"/>
      <p:bldP spid="24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B41363-6A0B-B84F-B999-13F513AB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Grundsatzmodell aller komplexen Funktionen – Der Kreislauf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7DCB781-DAE8-154E-B711-0C8A121DB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02" y="2525219"/>
            <a:ext cx="4024315" cy="4024315"/>
          </a:xfrm>
        </p:spPr>
      </p:pic>
      <p:pic>
        <p:nvPicPr>
          <p:cNvPr id="7" name="Bild 4">
            <a:extLst>
              <a:ext uri="{FF2B5EF4-FFF2-40B4-BE49-F238E27FC236}">
                <a16:creationId xmlns:a16="http://schemas.microsoft.com/office/drawing/2014/main" id="{7FCE5C2F-D3F0-5A41-BDA6-5B060747B8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10" t="3935" r="4053" b="6855"/>
          <a:stretch/>
        </p:blipFill>
        <p:spPr>
          <a:xfrm>
            <a:off x="6280498" y="2504656"/>
            <a:ext cx="4288684" cy="4065440"/>
          </a:xfrm>
          <a:prstGeom prst="rect">
            <a:avLst/>
          </a:prstGeom>
        </p:spPr>
      </p:pic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DBD1A58E-EADC-8147-B89D-0052A0FD8F7C}"/>
              </a:ext>
            </a:extLst>
          </p:cNvPr>
          <p:cNvSpPr/>
          <p:nvPr/>
        </p:nvSpPr>
        <p:spPr>
          <a:xfrm>
            <a:off x="8266272" y="5818458"/>
            <a:ext cx="782406" cy="56678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UM ZU</a:t>
            </a:r>
          </a:p>
        </p:txBody>
      </p:sp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0638178A-B149-C74E-BB23-44E74616581D}"/>
              </a:ext>
            </a:extLst>
          </p:cNvPr>
          <p:cNvSpPr/>
          <p:nvPr/>
        </p:nvSpPr>
        <p:spPr>
          <a:xfrm rot="16200000">
            <a:off x="9914919" y="4693092"/>
            <a:ext cx="784393" cy="54719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UM </a:t>
            </a:r>
            <a:r>
              <a:rPr lang="de-DE" sz="1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de-DE" sz="1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ZU</a:t>
            </a:r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CBC7943B-C137-9247-A998-C44588BD8168}"/>
              </a:ext>
            </a:extLst>
          </p:cNvPr>
          <p:cNvSpPr/>
          <p:nvPr/>
        </p:nvSpPr>
        <p:spPr>
          <a:xfrm rot="5400000">
            <a:off x="6259740" y="4722467"/>
            <a:ext cx="784394" cy="48844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UM ZU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1D48B21-2F76-094F-9B80-9CBD35FF8879}"/>
              </a:ext>
            </a:extLst>
          </p:cNvPr>
          <p:cNvSpPr txBox="1"/>
          <p:nvPr/>
        </p:nvSpPr>
        <p:spPr>
          <a:xfrm>
            <a:off x="9731116" y="5472235"/>
            <a:ext cx="1152000" cy="461665"/>
          </a:xfrm>
          <a:prstGeom prst="rect">
            <a:avLst/>
          </a:prstGeom>
          <a:solidFill>
            <a:srgbClr val="0065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7CB0915-D748-234C-8A66-A7E5B6B32A11}"/>
              </a:ext>
            </a:extLst>
          </p:cNvPr>
          <p:cNvSpPr txBox="1"/>
          <p:nvPr/>
        </p:nvSpPr>
        <p:spPr>
          <a:xfrm>
            <a:off x="6075937" y="5926346"/>
            <a:ext cx="1152000" cy="461665"/>
          </a:xfrm>
          <a:prstGeom prst="rect">
            <a:avLst/>
          </a:prstGeom>
          <a:solidFill>
            <a:srgbClr val="0065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56F3D2E-F397-574B-AF9A-15C1E6221323}"/>
              </a:ext>
            </a:extLst>
          </p:cNvPr>
          <p:cNvSpPr txBox="1"/>
          <p:nvPr/>
        </p:nvSpPr>
        <p:spPr>
          <a:xfrm>
            <a:off x="6075937" y="4080348"/>
            <a:ext cx="1152000" cy="461665"/>
          </a:xfrm>
          <a:prstGeom prst="rect">
            <a:avLst/>
          </a:prstGeom>
          <a:solidFill>
            <a:srgbClr val="0065D4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49B9F15-158C-394C-AB1D-1E550362F050}"/>
              </a:ext>
            </a:extLst>
          </p:cNvPr>
          <p:cNvSpPr txBox="1"/>
          <p:nvPr/>
        </p:nvSpPr>
        <p:spPr>
          <a:xfrm>
            <a:off x="9731116" y="4078661"/>
            <a:ext cx="11520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7743BD0-BF8A-B741-ADF1-680A8F5AE78D}"/>
              </a:ext>
            </a:extLst>
          </p:cNvPr>
          <p:cNvSpPr txBox="1"/>
          <p:nvPr/>
        </p:nvSpPr>
        <p:spPr>
          <a:xfrm>
            <a:off x="9731116" y="5921851"/>
            <a:ext cx="11520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D7C2537-5B8B-2F4E-A3FC-E7578BC6AA31}"/>
              </a:ext>
            </a:extLst>
          </p:cNvPr>
          <p:cNvSpPr txBox="1"/>
          <p:nvPr/>
        </p:nvSpPr>
        <p:spPr>
          <a:xfrm>
            <a:off x="6075937" y="5472235"/>
            <a:ext cx="11520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EB4FDB2-868C-3940-BDAA-73126E497299}"/>
              </a:ext>
            </a:extLst>
          </p:cNvPr>
          <p:cNvSpPr txBox="1"/>
          <p:nvPr/>
        </p:nvSpPr>
        <p:spPr>
          <a:xfrm>
            <a:off x="6075937" y="3644409"/>
            <a:ext cx="11520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pic>
        <p:nvPicPr>
          <p:cNvPr id="18" name="Bild 15">
            <a:extLst>
              <a:ext uri="{FF2B5EF4-FFF2-40B4-BE49-F238E27FC236}">
                <a16:creationId xmlns:a16="http://schemas.microsoft.com/office/drawing/2014/main" id="{1914AE38-6406-FA4A-AEBD-04A2AAFA1F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7220" y="3173950"/>
            <a:ext cx="696442" cy="1341028"/>
          </a:xfrm>
          <a:prstGeom prst="rect">
            <a:avLst/>
          </a:prstGeom>
          <a:effectLst>
            <a:glow rad="114300">
              <a:schemeClr val="accent2"/>
            </a:glow>
          </a:effectLst>
        </p:spPr>
      </p:pic>
      <p:sp>
        <p:nvSpPr>
          <p:cNvPr id="19" name="Pfeil nach links 18">
            <a:extLst>
              <a:ext uri="{FF2B5EF4-FFF2-40B4-BE49-F238E27FC236}">
                <a16:creationId xmlns:a16="http://schemas.microsoft.com/office/drawing/2014/main" id="{9F1E56C6-E576-A049-89E5-F105D73FD853}"/>
              </a:ext>
            </a:extLst>
          </p:cNvPr>
          <p:cNvSpPr/>
          <p:nvPr/>
        </p:nvSpPr>
        <p:spPr>
          <a:xfrm>
            <a:off x="7280740" y="3584932"/>
            <a:ext cx="893677" cy="518187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de-DE" sz="1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UM ZU</a:t>
            </a:r>
          </a:p>
        </p:txBody>
      </p:sp>
      <p:sp>
        <p:nvSpPr>
          <p:cNvPr id="20" name="Ovale Legende 19">
            <a:extLst>
              <a:ext uri="{FF2B5EF4-FFF2-40B4-BE49-F238E27FC236}">
                <a16:creationId xmlns:a16="http://schemas.microsoft.com/office/drawing/2014/main" id="{EE758F67-0B9C-AE4D-99E1-8CEF62C51BC8}"/>
              </a:ext>
            </a:extLst>
          </p:cNvPr>
          <p:cNvSpPr/>
          <p:nvPr/>
        </p:nvSpPr>
        <p:spPr>
          <a:xfrm>
            <a:off x="9660834" y="3331639"/>
            <a:ext cx="1391479" cy="731268"/>
          </a:xfrm>
          <a:prstGeom prst="wedgeEllipseCallout">
            <a:avLst>
              <a:gd name="adj1" fmla="val -108815"/>
              <a:gd name="adj2" fmla="val -54053"/>
            </a:avLst>
          </a:prstGeom>
          <a:solidFill>
            <a:srgbClr val="00B050">
              <a:alpha val="7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u="sng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FRUCHT</a:t>
            </a:r>
          </a:p>
        </p:txBody>
      </p:sp>
      <p:sp>
        <p:nvSpPr>
          <p:cNvPr id="23" name="Bogen 22">
            <a:extLst>
              <a:ext uri="{FF2B5EF4-FFF2-40B4-BE49-F238E27FC236}">
                <a16:creationId xmlns:a16="http://schemas.microsoft.com/office/drawing/2014/main" id="{AB5E9D0A-82AF-504A-B2A1-61192D051C62}"/>
              </a:ext>
            </a:extLst>
          </p:cNvPr>
          <p:cNvSpPr/>
          <p:nvPr/>
        </p:nvSpPr>
        <p:spPr>
          <a:xfrm rot="16356318" flipV="1">
            <a:off x="7444298" y="477455"/>
            <a:ext cx="2885473" cy="2757474"/>
          </a:xfrm>
          <a:prstGeom prst="arc">
            <a:avLst>
              <a:gd name="adj1" fmla="val 10809531"/>
              <a:gd name="adj2" fmla="val 17372346"/>
            </a:avLst>
          </a:prstGeom>
          <a:noFill/>
          <a:ln w="63500">
            <a:solidFill>
              <a:srgbClr val="0065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pic>
        <p:nvPicPr>
          <p:cNvPr id="6" name="Grafik 6">
            <a:extLst>
              <a:ext uri="{FF2B5EF4-FFF2-40B4-BE49-F238E27FC236}">
                <a16:creationId xmlns:a16="http://schemas.microsoft.com/office/drawing/2014/main" id="{54D12CA0-2759-874F-AB6F-324C581AF5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253" y="974046"/>
            <a:ext cx="7354166" cy="1301244"/>
          </a:xfrm>
          <a:prstGeom prst="rect">
            <a:avLst/>
          </a:prstGeom>
        </p:spPr>
      </p:pic>
      <p:sp>
        <p:nvSpPr>
          <p:cNvPr id="21" name="Pfeil nach links 27">
            <a:extLst>
              <a:ext uri="{FF2B5EF4-FFF2-40B4-BE49-F238E27FC236}">
                <a16:creationId xmlns:a16="http://schemas.microsoft.com/office/drawing/2014/main" id="{F8964EF0-19BE-644B-BCC3-8F118678B9E6}"/>
              </a:ext>
            </a:extLst>
          </p:cNvPr>
          <p:cNvSpPr/>
          <p:nvPr/>
        </p:nvSpPr>
        <p:spPr>
          <a:xfrm rot="16200000">
            <a:off x="7924190" y="2052748"/>
            <a:ext cx="1302502" cy="622210"/>
          </a:xfrm>
          <a:prstGeom prst="leftArrow">
            <a:avLst/>
          </a:prstGeom>
          <a:solidFill>
            <a:srgbClr val="C00000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  NEHMEN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62FFFA6-C038-584F-A6F5-7A52A5B350CC}"/>
              </a:ext>
            </a:extLst>
          </p:cNvPr>
          <p:cNvSpPr txBox="1"/>
          <p:nvPr/>
        </p:nvSpPr>
        <p:spPr>
          <a:xfrm>
            <a:off x="127234" y="951851"/>
            <a:ext cx="4590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Ein Zyklus ist </a:t>
            </a:r>
            <a:r>
              <a:rPr lang="de-DE" sz="3600" b="1" u="sng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 Zeit</a:t>
            </a:r>
            <a:r>
              <a:rPr lang="de-DE" sz="36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,</a:t>
            </a:r>
          </a:p>
          <a:p>
            <a:pPr algn="ctr"/>
            <a:r>
              <a:rPr lang="de-DE" sz="36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 der ein Kreislauf abläuft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A830125F-FA55-5747-A8B0-45CA0AE89067}"/>
              </a:ext>
            </a:extLst>
          </p:cNvPr>
          <p:cNvSpPr/>
          <p:nvPr/>
        </p:nvSpPr>
        <p:spPr>
          <a:xfrm>
            <a:off x="414301" y="2500167"/>
            <a:ext cx="4016115" cy="4024314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TAGESZYKLUS –</a:t>
            </a:r>
          </a:p>
          <a:p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SONNEN- UND MONDABHÄNGIG</a:t>
            </a:r>
          </a:p>
          <a:p>
            <a:endParaRPr lang="de-DE" sz="2800" b="1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WOCHENZYKLUS – UNABHÄNGIG </a:t>
            </a:r>
          </a:p>
          <a:p>
            <a:endParaRPr lang="de-DE" sz="2800" b="1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MONATSZYKLUS (MONDZYKLUS)</a:t>
            </a:r>
          </a:p>
          <a:p>
            <a:endParaRPr lang="de-DE" sz="2800" b="1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JAHRESZYKLUS (SONNENZYKLUS)</a:t>
            </a:r>
          </a:p>
        </p:txBody>
      </p:sp>
    </p:spTree>
    <p:extLst>
      <p:ext uri="{BB962C8B-B14F-4D97-AF65-F5344CB8AC3E}">
        <p14:creationId xmlns:p14="http://schemas.microsoft.com/office/powerpoint/2010/main" val="380029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3" grpId="0" animBg="1"/>
      <p:bldP spid="21" grpId="0" animBg="1"/>
      <p:bldP spid="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AE4940-533F-9442-9A4F-0384C828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Der Wasser- und Herzkreislauf – enden dort, wo sie beginnen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D946F4F-3BA1-4BD4-916A-C49D3AAE7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30" y="685282"/>
            <a:ext cx="5956126" cy="595612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73D305A-D2E8-45C9-BD03-E0AE004F9E35}"/>
              </a:ext>
            </a:extLst>
          </p:cNvPr>
          <p:cNvSpPr txBox="1"/>
          <p:nvPr/>
        </p:nvSpPr>
        <p:spPr>
          <a:xfrm>
            <a:off x="2029564" y="2833359"/>
            <a:ext cx="2310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WASSER-ZYKLUS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0670CE-1E59-4A0A-9E67-6C8FB7301078}"/>
              </a:ext>
            </a:extLst>
          </p:cNvPr>
          <p:cNvSpPr txBox="1"/>
          <p:nvPr/>
        </p:nvSpPr>
        <p:spPr>
          <a:xfrm>
            <a:off x="4400116" y="2050898"/>
            <a:ext cx="1509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KONDENSATION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619F17-CCE1-41D1-88EE-088392B2E0F9}"/>
              </a:ext>
            </a:extLst>
          </p:cNvPr>
          <p:cNvSpPr txBox="1"/>
          <p:nvPr/>
        </p:nvSpPr>
        <p:spPr>
          <a:xfrm>
            <a:off x="4633935" y="4075463"/>
            <a:ext cx="1468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VERDUNSTUNG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E8864AC-BA3D-40EA-8E20-710707C47D2A}"/>
              </a:ext>
            </a:extLst>
          </p:cNvPr>
          <p:cNvSpPr txBox="1"/>
          <p:nvPr/>
        </p:nvSpPr>
        <p:spPr>
          <a:xfrm>
            <a:off x="299930" y="3263235"/>
            <a:ext cx="1465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NIEDERSCHLAG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9757B40-6D6B-488E-A207-068E4A072793}"/>
              </a:ext>
            </a:extLst>
          </p:cNvPr>
          <p:cNvSpPr txBox="1"/>
          <p:nvPr/>
        </p:nvSpPr>
        <p:spPr>
          <a:xfrm>
            <a:off x="769656" y="6174048"/>
            <a:ext cx="1222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SAMMLUNG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55363E-17DA-9548-B988-64B97962E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291" y="1549382"/>
            <a:ext cx="3990669" cy="4409561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8323C2CF-4786-499F-A8BA-B67E12EF540C}"/>
              </a:ext>
            </a:extLst>
          </p:cNvPr>
          <p:cNvSpPr txBox="1"/>
          <p:nvPr/>
        </p:nvSpPr>
        <p:spPr>
          <a:xfrm>
            <a:off x="10180065" y="1876402"/>
            <a:ext cx="1550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C6293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OBERER KÖRPER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08456E5-4F82-4BE1-BDA6-729FA63A9B78}"/>
              </a:ext>
            </a:extLst>
          </p:cNvPr>
          <p:cNvSpPr txBox="1"/>
          <p:nvPr/>
        </p:nvSpPr>
        <p:spPr>
          <a:xfrm>
            <a:off x="10211380" y="5191623"/>
            <a:ext cx="1655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C6293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UNTERER KÖRPER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690D6B6-938A-4C29-BF0E-8CE0DB49C569}"/>
              </a:ext>
            </a:extLst>
          </p:cNvPr>
          <p:cNvSpPr txBox="1"/>
          <p:nvPr/>
        </p:nvSpPr>
        <p:spPr>
          <a:xfrm>
            <a:off x="10822960" y="2863125"/>
            <a:ext cx="698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C6293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AORTA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F400A28-20E3-4BEC-B456-B57B903C7F6A}"/>
              </a:ext>
            </a:extLst>
          </p:cNvPr>
          <p:cNvSpPr txBox="1"/>
          <p:nvPr/>
        </p:nvSpPr>
        <p:spPr>
          <a:xfrm>
            <a:off x="9762109" y="4005453"/>
            <a:ext cx="1992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C6293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VERDAUUNGSSYSTEM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5CACB98-63A5-4C98-BE39-B4566A5EF305}"/>
              </a:ext>
            </a:extLst>
          </p:cNvPr>
          <p:cNvSpPr txBox="1"/>
          <p:nvPr/>
        </p:nvSpPr>
        <p:spPr>
          <a:xfrm>
            <a:off x="7129457" y="4092493"/>
            <a:ext cx="696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095A87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LEBER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ABCD017-FE29-4894-B35E-42ED0E195A92}"/>
              </a:ext>
            </a:extLst>
          </p:cNvPr>
          <p:cNvSpPr txBox="1"/>
          <p:nvPr/>
        </p:nvSpPr>
        <p:spPr>
          <a:xfrm>
            <a:off x="6730183" y="4517655"/>
            <a:ext cx="106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095A87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VENA CAVA</a:t>
            </a:r>
          </a:p>
        </p:txBody>
      </p:sp>
    </p:spTree>
    <p:extLst>
      <p:ext uri="{BB962C8B-B14F-4D97-AF65-F5344CB8AC3E}">
        <p14:creationId xmlns:p14="http://schemas.microsoft.com/office/powerpoint/2010/main" val="145324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388"/>
          <p:cNvGrpSpPr/>
          <p:nvPr/>
        </p:nvGrpSpPr>
        <p:grpSpPr>
          <a:xfrm>
            <a:off x="671160" y="4220944"/>
            <a:ext cx="8596676" cy="2483510"/>
            <a:chOff x="-1" y="-1"/>
            <a:chExt cx="8596674" cy="2483508"/>
          </a:xfrm>
          <a:solidFill>
            <a:srgbClr val="0C875D"/>
          </a:solidFill>
        </p:grpSpPr>
        <p:sp>
          <p:nvSpPr>
            <p:cNvPr id="57" name="Shape 382"/>
            <p:cNvSpPr/>
            <p:nvPr/>
          </p:nvSpPr>
          <p:spPr>
            <a:xfrm rot="10800000" flipH="1">
              <a:off x="2921142" y="61539"/>
              <a:ext cx="5632201" cy="1793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706"/>
                  </a:lnTo>
                  <a:cubicBezTo>
                    <a:pt x="0" y="5487"/>
                    <a:pt x="1347" y="1256"/>
                    <a:pt x="3009" y="1256"/>
                  </a:cubicBezTo>
                  <a:lnTo>
                    <a:pt x="18161" y="1256"/>
                  </a:lnTo>
                  <a:lnTo>
                    <a:pt x="18161" y="0"/>
                  </a:lnTo>
                  <a:lnTo>
                    <a:pt x="21600" y="1636"/>
                  </a:lnTo>
                  <a:lnTo>
                    <a:pt x="18161" y="3273"/>
                  </a:lnTo>
                  <a:lnTo>
                    <a:pt x="18161" y="2017"/>
                  </a:lnTo>
                  <a:lnTo>
                    <a:pt x="3009" y="2017"/>
                  </a:lnTo>
                  <a:cubicBezTo>
                    <a:pt x="1481" y="2017"/>
                    <a:pt x="242" y="5907"/>
                    <a:pt x="242" y="10706"/>
                  </a:cubicBezTo>
                  <a:lnTo>
                    <a:pt x="242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58" name="Shape 383"/>
            <p:cNvSpPr/>
            <p:nvPr/>
          </p:nvSpPr>
          <p:spPr>
            <a:xfrm rot="10800000" flipH="1">
              <a:off x="2126136" y="219966"/>
              <a:ext cx="6470537" cy="1948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706"/>
                  </a:lnTo>
                  <a:cubicBezTo>
                    <a:pt x="0" y="5487"/>
                    <a:pt x="1274" y="1256"/>
                    <a:pt x="2846" y="1256"/>
                  </a:cubicBezTo>
                  <a:lnTo>
                    <a:pt x="18348" y="1256"/>
                  </a:lnTo>
                  <a:lnTo>
                    <a:pt x="18348" y="0"/>
                  </a:lnTo>
                  <a:lnTo>
                    <a:pt x="21600" y="1636"/>
                  </a:lnTo>
                  <a:lnTo>
                    <a:pt x="18348" y="3273"/>
                  </a:lnTo>
                  <a:lnTo>
                    <a:pt x="18348" y="2017"/>
                  </a:lnTo>
                  <a:lnTo>
                    <a:pt x="2846" y="2017"/>
                  </a:lnTo>
                  <a:cubicBezTo>
                    <a:pt x="1401" y="2017"/>
                    <a:pt x="229" y="5907"/>
                    <a:pt x="229" y="10706"/>
                  </a:cubicBezTo>
                  <a:lnTo>
                    <a:pt x="229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59" name="Shape 384"/>
            <p:cNvSpPr/>
            <p:nvPr/>
          </p:nvSpPr>
          <p:spPr>
            <a:xfrm rot="10800000" flipH="1">
              <a:off x="1248467" y="17185"/>
              <a:ext cx="7348205" cy="2466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706"/>
                  </a:lnTo>
                  <a:cubicBezTo>
                    <a:pt x="0" y="5487"/>
                    <a:pt x="1420" y="1256"/>
                    <a:pt x="3172" y="1256"/>
                  </a:cubicBezTo>
                  <a:lnTo>
                    <a:pt x="17975" y="1256"/>
                  </a:lnTo>
                  <a:lnTo>
                    <a:pt x="17975" y="0"/>
                  </a:lnTo>
                  <a:lnTo>
                    <a:pt x="21600" y="1636"/>
                  </a:lnTo>
                  <a:lnTo>
                    <a:pt x="17975" y="3273"/>
                  </a:lnTo>
                  <a:lnTo>
                    <a:pt x="17975" y="2017"/>
                  </a:lnTo>
                  <a:lnTo>
                    <a:pt x="3172" y="2017"/>
                  </a:lnTo>
                  <a:cubicBezTo>
                    <a:pt x="1561" y="2017"/>
                    <a:pt x="255" y="5907"/>
                    <a:pt x="255" y="10706"/>
                  </a:cubicBezTo>
                  <a:lnTo>
                    <a:pt x="255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60" name="Shape 385"/>
            <p:cNvSpPr/>
            <p:nvPr/>
          </p:nvSpPr>
          <p:spPr>
            <a:xfrm rot="10800000">
              <a:off x="2" y="86109"/>
              <a:ext cx="5553814" cy="1663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621"/>
                  </a:lnTo>
                  <a:cubicBezTo>
                    <a:pt x="0" y="5402"/>
                    <a:pt x="1267" y="1171"/>
                    <a:pt x="2830" y="1171"/>
                  </a:cubicBezTo>
                  <a:lnTo>
                    <a:pt x="18366" y="1171"/>
                  </a:lnTo>
                  <a:lnTo>
                    <a:pt x="18366" y="0"/>
                  </a:lnTo>
                  <a:lnTo>
                    <a:pt x="21600" y="1442"/>
                  </a:lnTo>
                  <a:lnTo>
                    <a:pt x="18366" y="2884"/>
                  </a:lnTo>
                  <a:lnTo>
                    <a:pt x="18366" y="1713"/>
                  </a:lnTo>
                  <a:lnTo>
                    <a:pt x="2830" y="1713"/>
                  </a:lnTo>
                  <a:cubicBezTo>
                    <a:pt x="1357" y="1713"/>
                    <a:pt x="162" y="5701"/>
                    <a:pt x="162" y="10621"/>
                  </a:cubicBezTo>
                  <a:lnTo>
                    <a:pt x="162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5B9BD5"/>
                  </a:solidFill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61" name="Shape 386"/>
            <p:cNvSpPr/>
            <p:nvPr/>
          </p:nvSpPr>
          <p:spPr>
            <a:xfrm rot="10800000">
              <a:off x="1" y="-1"/>
              <a:ext cx="6248996" cy="2043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531"/>
                  </a:lnTo>
                  <a:cubicBezTo>
                    <a:pt x="0" y="5312"/>
                    <a:pt x="1384" y="1081"/>
                    <a:pt x="3090" y="1081"/>
                  </a:cubicBezTo>
                  <a:lnTo>
                    <a:pt x="18068" y="1081"/>
                  </a:lnTo>
                  <a:lnTo>
                    <a:pt x="18068" y="0"/>
                  </a:lnTo>
                  <a:lnTo>
                    <a:pt x="21600" y="1442"/>
                  </a:lnTo>
                  <a:lnTo>
                    <a:pt x="18068" y="2884"/>
                  </a:lnTo>
                  <a:lnTo>
                    <a:pt x="18068" y="1803"/>
                  </a:lnTo>
                  <a:lnTo>
                    <a:pt x="3090" y="1803"/>
                  </a:lnTo>
                  <a:cubicBezTo>
                    <a:pt x="1514" y="1803"/>
                    <a:pt x="236" y="5710"/>
                    <a:pt x="236" y="10531"/>
                  </a:cubicBezTo>
                  <a:lnTo>
                    <a:pt x="236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62" name="Shape 387"/>
            <p:cNvSpPr/>
            <p:nvPr/>
          </p:nvSpPr>
          <p:spPr>
            <a:xfrm rot="10800000">
              <a:off x="-1" y="267540"/>
              <a:ext cx="7162028" cy="2043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0531"/>
                  </a:lnTo>
                  <a:cubicBezTo>
                    <a:pt x="0" y="5312"/>
                    <a:pt x="1207" y="1081"/>
                    <a:pt x="2696" y="1081"/>
                  </a:cubicBezTo>
                  <a:lnTo>
                    <a:pt x="18518" y="1081"/>
                  </a:lnTo>
                  <a:lnTo>
                    <a:pt x="18518" y="0"/>
                  </a:lnTo>
                  <a:lnTo>
                    <a:pt x="21600" y="1442"/>
                  </a:lnTo>
                  <a:lnTo>
                    <a:pt x="18518" y="2884"/>
                  </a:lnTo>
                  <a:lnTo>
                    <a:pt x="18518" y="1803"/>
                  </a:lnTo>
                  <a:lnTo>
                    <a:pt x="2696" y="1803"/>
                  </a:lnTo>
                  <a:cubicBezTo>
                    <a:pt x="1321" y="1803"/>
                    <a:pt x="206" y="5710"/>
                    <a:pt x="206" y="10531"/>
                  </a:cubicBezTo>
                  <a:lnTo>
                    <a:pt x="206" y="216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grpSp>
        <p:nvGrpSpPr>
          <p:cNvPr id="381" name="Group 381"/>
          <p:cNvGrpSpPr/>
          <p:nvPr/>
        </p:nvGrpSpPr>
        <p:grpSpPr>
          <a:xfrm>
            <a:off x="1069215" y="2217341"/>
            <a:ext cx="7137566" cy="1909653"/>
            <a:chOff x="-1" y="0"/>
            <a:chExt cx="7137564" cy="1909652"/>
          </a:xfrm>
        </p:grpSpPr>
        <p:sp>
          <p:nvSpPr>
            <p:cNvPr id="369" name="Shape 369"/>
            <p:cNvSpPr/>
            <p:nvPr/>
          </p:nvSpPr>
          <p:spPr>
            <a:xfrm flipV="1">
              <a:off x="6848350" y="39268"/>
              <a:ext cx="289213" cy="1749926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0" name="Shape 370"/>
            <p:cNvSpPr/>
            <p:nvPr/>
          </p:nvSpPr>
          <p:spPr>
            <a:xfrm flipV="1">
              <a:off x="6444520" y="27801"/>
              <a:ext cx="213033" cy="1634316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 flipV="1">
              <a:off x="5936134" y="27310"/>
              <a:ext cx="239971" cy="1641334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2" name="Shape 372"/>
            <p:cNvSpPr/>
            <p:nvPr/>
          </p:nvSpPr>
          <p:spPr>
            <a:xfrm flipV="1">
              <a:off x="5499690" y="20406"/>
              <a:ext cx="190743" cy="1641588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3" name="Shape 373"/>
            <p:cNvSpPr/>
            <p:nvPr/>
          </p:nvSpPr>
          <p:spPr>
            <a:xfrm flipV="1">
              <a:off x="4998724" y="0"/>
              <a:ext cx="233093" cy="1643536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4" name="Shape 374"/>
            <p:cNvSpPr/>
            <p:nvPr/>
          </p:nvSpPr>
          <p:spPr>
            <a:xfrm flipV="1">
              <a:off x="4488690" y="15974"/>
              <a:ext cx="226504" cy="1589638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5" name="Shape 375"/>
            <p:cNvSpPr/>
            <p:nvPr/>
          </p:nvSpPr>
          <p:spPr>
            <a:xfrm flipH="1" flipV="1">
              <a:off x="-1" y="34047"/>
              <a:ext cx="363580" cy="1875605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6" name="Shape 376"/>
            <p:cNvSpPr/>
            <p:nvPr/>
          </p:nvSpPr>
          <p:spPr>
            <a:xfrm flipH="1" flipV="1">
              <a:off x="2659589" y="22148"/>
              <a:ext cx="270530" cy="1560343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7" name="Shape 377"/>
            <p:cNvSpPr/>
            <p:nvPr/>
          </p:nvSpPr>
          <p:spPr>
            <a:xfrm flipH="1" flipV="1">
              <a:off x="2114397" y="36565"/>
              <a:ext cx="319050" cy="1610584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8" name="Shape 378"/>
            <p:cNvSpPr/>
            <p:nvPr/>
          </p:nvSpPr>
          <p:spPr>
            <a:xfrm flipH="1" flipV="1">
              <a:off x="1560386" y="30514"/>
              <a:ext cx="334478" cy="1670195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 flipH="1" flipV="1">
              <a:off x="1033351" y="30276"/>
              <a:ext cx="300800" cy="1515660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 flipH="1" flipV="1">
              <a:off x="519955" y="33086"/>
              <a:ext cx="367627" cy="1679992"/>
            </a:xfrm>
            <a:prstGeom prst="line">
              <a:avLst/>
            </a:prstGeom>
            <a:noFill/>
            <a:ln w="57150" cap="flat">
              <a:solidFill>
                <a:srgbClr val="2E75B6"/>
              </a:solidFill>
              <a:prstDash val="solid"/>
              <a:miter lim="800000"/>
              <a:headEnd type="oval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grpSp>
        <p:nvGrpSpPr>
          <p:cNvPr id="409" name="Group 409"/>
          <p:cNvGrpSpPr/>
          <p:nvPr/>
        </p:nvGrpSpPr>
        <p:grpSpPr>
          <a:xfrm>
            <a:off x="683497" y="1765260"/>
            <a:ext cx="8584339" cy="2409308"/>
            <a:chOff x="-2" y="-2"/>
            <a:chExt cx="8584338" cy="2409306"/>
          </a:xfrm>
        </p:grpSpPr>
        <p:grpSp>
          <p:nvGrpSpPr>
            <p:cNvPr id="392" name="Group 392"/>
            <p:cNvGrpSpPr/>
            <p:nvPr/>
          </p:nvGrpSpPr>
          <p:grpSpPr>
            <a:xfrm>
              <a:off x="-2" y="-2"/>
              <a:ext cx="4173639" cy="743921"/>
              <a:chOff x="-1" y="-1"/>
              <a:chExt cx="4173637" cy="743920"/>
            </a:xfrm>
          </p:grpSpPr>
          <p:sp>
            <p:nvSpPr>
              <p:cNvPr id="390" name="Shape 390"/>
              <p:cNvSpPr/>
              <p:nvPr/>
            </p:nvSpPr>
            <p:spPr>
              <a:xfrm>
                <a:off x="-1" y="-1"/>
                <a:ext cx="4173637" cy="743920"/>
              </a:xfrm>
              <a:prstGeom prst="rect">
                <a:avLst/>
              </a:prstGeom>
              <a:solidFill>
                <a:srgbClr val="0C875D">
                  <a:alpha val="69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1" name="Shape 391"/>
              <p:cNvSpPr/>
              <p:nvPr/>
            </p:nvSpPr>
            <p:spPr>
              <a:xfrm>
                <a:off x="-1" y="156518"/>
                <a:ext cx="4173637" cy="4308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algn="l"/>
                <a:r>
                  <a:rPr lang="de-DE" sz="2800" dirty="0">
                    <a:latin typeface="Open Sans Condensed Light" charset="0"/>
                    <a:ea typeface="Open Sans Condensed Light" charset="0"/>
                    <a:cs typeface="Open Sans Condensed Light" charset="0"/>
                  </a:rPr>
                  <a:t>HIRNRINDE</a:t>
                </a:r>
                <a:endParaRPr lang="de-DE" dirty="0"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</p:grpSp>
        <p:grpSp>
          <p:nvGrpSpPr>
            <p:cNvPr id="395" name="Group 395"/>
            <p:cNvGrpSpPr/>
            <p:nvPr/>
          </p:nvGrpSpPr>
          <p:grpSpPr>
            <a:xfrm>
              <a:off x="4410697" y="-2"/>
              <a:ext cx="4173639" cy="743921"/>
              <a:chOff x="-1" y="-1"/>
              <a:chExt cx="4173637" cy="743920"/>
            </a:xfrm>
          </p:grpSpPr>
          <p:sp>
            <p:nvSpPr>
              <p:cNvPr id="393" name="Shape 393"/>
              <p:cNvSpPr/>
              <p:nvPr/>
            </p:nvSpPr>
            <p:spPr>
              <a:xfrm>
                <a:off x="-1" y="-1"/>
                <a:ext cx="4173637" cy="743920"/>
              </a:xfrm>
              <a:prstGeom prst="rect">
                <a:avLst/>
              </a:prstGeom>
              <a:solidFill>
                <a:srgbClr val="0C875D">
                  <a:alpha val="69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4" name="Shape 394"/>
              <p:cNvSpPr/>
              <p:nvPr/>
            </p:nvSpPr>
            <p:spPr>
              <a:xfrm>
                <a:off x="-1" y="156518"/>
                <a:ext cx="4173637" cy="4308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algn="r"/>
                <a:r>
                  <a:rPr lang="de-DE" sz="2800" dirty="0">
                    <a:latin typeface="Open Sans Condensed Light" charset="0"/>
                    <a:ea typeface="Open Sans Condensed Light" charset="0"/>
                    <a:cs typeface="Open Sans Condensed Light" charset="0"/>
                  </a:rPr>
                  <a:t>HIRNRINDE</a:t>
                </a:r>
                <a:endParaRPr lang="de-DE" dirty="0"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</p:grpSp>
        <p:grpSp>
          <p:nvGrpSpPr>
            <p:cNvPr id="408" name="Group 408"/>
            <p:cNvGrpSpPr/>
            <p:nvPr/>
          </p:nvGrpSpPr>
          <p:grpSpPr>
            <a:xfrm>
              <a:off x="544809" y="633833"/>
              <a:ext cx="7095664" cy="1775471"/>
              <a:chOff x="13276" y="75894"/>
              <a:chExt cx="7095662" cy="1775469"/>
            </a:xfrm>
          </p:grpSpPr>
          <p:sp>
            <p:nvSpPr>
              <p:cNvPr id="396" name="Shape 396"/>
              <p:cNvSpPr/>
              <p:nvPr/>
            </p:nvSpPr>
            <p:spPr>
              <a:xfrm>
                <a:off x="13276" y="75894"/>
                <a:ext cx="336184" cy="1775469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7" name="Shape 397"/>
              <p:cNvSpPr/>
              <p:nvPr/>
            </p:nvSpPr>
            <p:spPr>
              <a:xfrm>
                <a:off x="544809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8" name="Shape 398"/>
              <p:cNvSpPr/>
              <p:nvPr/>
            </p:nvSpPr>
            <p:spPr>
              <a:xfrm>
                <a:off x="1076342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399" name="Shape 399"/>
              <p:cNvSpPr/>
              <p:nvPr/>
            </p:nvSpPr>
            <p:spPr>
              <a:xfrm>
                <a:off x="1607875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0" name="Shape 400"/>
              <p:cNvSpPr/>
              <p:nvPr/>
            </p:nvSpPr>
            <p:spPr>
              <a:xfrm>
                <a:off x="2139408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1" name="Shape 401"/>
              <p:cNvSpPr/>
              <p:nvPr/>
            </p:nvSpPr>
            <p:spPr>
              <a:xfrm>
                <a:off x="2670941" y="75894"/>
                <a:ext cx="281193" cy="160743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2" name="Shape 402"/>
              <p:cNvSpPr/>
              <p:nvPr/>
            </p:nvSpPr>
            <p:spPr>
              <a:xfrm flipH="1">
                <a:off x="4463512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3" name="Shape 403"/>
              <p:cNvSpPr/>
              <p:nvPr/>
            </p:nvSpPr>
            <p:spPr>
              <a:xfrm flipH="1">
                <a:off x="4940738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4" name="Shape 404"/>
              <p:cNvSpPr/>
              <p:nvPr/>
            </p:nvSpPr>
            <p:spPr>
              <a:xfrm flipH="1">
                <a:off x="5417964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5" name="Shape 405"/>
              <p:cNvSpPr/>
              <p:nvPr/>
            </p:nvSpPr>
            <p:spPr>
              <a:xfrm flipH="1">
                <a:off x="5897097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6" name="Shape 406"/>
              <p:cNvSpPr/>
              <p:nvPr/>
            </p:nvSpPr>
            <p:spPr>
              <a:xfrm flipH="1">
                <a:off x="6376230" y="76115"/>
                <a:ext cx="253575" cy="1607217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  <p:sp>
            <p:nvSpPr>
              <p:cNvPr id="407" name="Shape 407"/>
              <p:cNvSpPr/>
              <p:nvPr/>
            </p:nvSpPr>
            <p:spPr>
              <a:xfrm flipH="1">
                <a:off x="6820602" y="76114"/>
                <a:ext cx="288336" cy="1775248"/>
              </a:xfrm>
              <a:prstGeom prst="line">
                <a:avLst/>
              </a:prstGeom>
              <a:solidFill>
                <a:srgbClr val="0C875D"/>
              </a:solidFill>
              <a:ln w="57150" cap="flat">
                <a:solidFill>
                  <a:srgbClr val="0C875D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 Light" charset="0"/>
                  <a:ea typeface="Open Sans Condensed Light" charset="0"/>
                  <a:cs typeface="Open Sans Condensed Light" charset="0"/>
                </a:endParaRPr>
              </a:p>
            </p:txBody>
          </p:sp>
        </p:grpSp>
      </p:grpSp>
      <p:grpSp>
        <p:nvGrpSpPr>
          <p:cNvPr id="412" name="Group 412"/>
          <p:cNvGrpSpPr/>
          <p:nvPr/>
        </p:nvGrpSpPr>
        <p:grpSpPr>
          <a:xfrm>
            <a:off x="1239764" y="3599833"/>
            <a:ext cx="3202047" cy="1066802"/>
            <a:chOff x="49384" y="174724"/>
            <a:chExt cx="3202045" cy="1066801"/>
          </a:xfrm>
          <a:solidFill>
            <a:srgbClr val="0C875D"/>
          </a:solidFill>
        </p:grpSpPr>
        <p:sp>
          <p:nvSpPr>
            <p:cNvPr id="410" name="Shape 410"/>
            <p:cNvSpPr/>
            <p:nvPr/>
          </p:nvSpPr>
          <p:spPr>
            <a:xfrm rot="21216932">
              <a:off x="49384" y="174724"/>
              <a:ext cx="3202045" cy="1066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411" name="Shape 411"/>
            <p:cNvSpPr/>
            <p:nvPr/>
          </p:nvSpPr>
          <p:spPr>
            <a:xfrm rot="21216932">
              <a:off x="518312" y="569625"/>
              <a:ext cx="2264189" cy="276999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de-DE" dirty="0">
                  <a:solidFill>
                    <a:srgbClr val="FFFFFF"/>
                  </a:solidFill>
                  <a:latin typeface="Open Sans Condensed Light" charset="0"/>
                  <a:ea typeface="Open Sans Condensed Light" charset="0"/>
                  <a:cs typeface="Open Sans Condensed Light" charset="0"/>
                </a:rPr>
                <a:t>LIMBISCHE SYSTEM</a:t>
              </a:r>
              <a:endParaRPr dirty="0">
                <a:solidFill>
                  <a:srgbClr val="FFFFFF"/>
                </a:solidFill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grpSp>
        <p:nvGrpSpPr>
          <p:cNvPr id="415" name="Group 415"/>
          <p:cNvGrpSpPr/>
          <p:nvPr/>
        </p:nvGrpSpPr>
        <p:grpSpPr>
          <a:xfrm>
            <a:off x="5276373" y="3632995"/>
            <a:ext cx="3202047" cy="1066802"/>
            <a:chOff x="60527" y="227043"/>
            <a:chExt cx="3202045" cy="1066801"/>
          </a:xfrm>
          <a:solidFill>
            <a:srgbClr val="0C875D"/>
          </a:solidFill>
        </p:grpSpPr>
        <p:sp>
          <p:nvSpPr>
            <p:cNvPr id="413" name="Shape 413"/>
            <p:cNvSpPr/>
            <p:nvPr/>
          </p:nvSpPr>
          <p:spPr>
            <a:xfrm rot="501453">
              <a:off x="60527" y="227043"/>
              <a:ext cx="3202045" cy="1066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</a:defRPr>
              </a:pPr>
              <a:endParaRPr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  <p:sp>
          <p:nvSpPr>
            <p:cNvPr id="414" name="Shape 414"/>
            <p:cNvSpPr/>
            <p:nvPr/>
          </p:nvSpPr>
          <p:spPr>
            <a:xfrm rot="501453">
              <a:off x="645634" y="632249"/>
              <a:ext cx="1991222" cy="276999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de-DE">
                  <a:solidFill>
                    <a:srgbClr val="FFFFFF"/>
                  </a:solidFill>
                  <a:latin typeface="Open Sans Condensed Light" charset="0"/>
                  <a:ea typeface="Open Sans Condensed Light" charset="0"/>
                  <a:cs typeface="Open Sans Condensed Light" charset="0"/>
                </a:rPr>
                <a:t>LIMBISCHE SYSTEM</a:t>
              </a:r>
              <a:endParaRPr lang="de-DE" dirty="0">
                <a:solidFill>
                  <a:srgbClr val="FFFFFF"/>
                </a:solidFill>
                <a:latin typeface="Open Sans Condensed Light" charset="0"/>
                <a:ea typeface="Open Sans Condensed Light" charset="0"/>
                <a:cs typeface="Open Sans Condensed Light" charset="0"/>
              </a:endParaRPr>
            </a:p>
          </p:txBody>
        </p:sp>
      </p:grpSp>
      <p:pic>
        <p:nvPicPr>
          <p:cNvPr id="416" name="image10.pn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4015" y="1754529"/>
            <a:ext cx="1093636" cy="760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image10.png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456" y="1723648"/>
            <a:ext cx="900670" cy="765988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Shape 418"/>
          <p:cNvSpPr/>
          <p:nvPr/>
        </p:nvSpPr>
        <p:spPr>
          <a:xfrm>
            <a:off x="2639255" y="1840941"/>
            <a:ext cx="217867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sz="2800">
                <a:solidFill>
                  <a:srgbClr val="FFFF00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Elektrischer Strom</a:t>
            </a:r>
          </a:p>
        </p:txBody>
      </p:sp>
      <p:sp>
        <p:nvSpPr>
          <p:cNvPr id="419" name="Shape 419"/>
          <p:cNvSpPr/>
          <p:nvPr/>
        </p:nvSpPr>
        <p:spPr>
          <a:xfrm>
            <a:off x="5125551" y="1814701"/>
            <a:ext cx="217867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sz="2800" dirty="0">
                <a:solidFill>
                  <a:srgbClr val="FFFF00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Elektrischer Strom</a:t>
            </a:r>
          </a:p>
        </p:txBody>
      </p:sp>
      <p:sp>
        <p:nvSpPr>
          <p:cNvPr id="420" name="Shape 420"/>
          <p:cNvSpPr/>
          <p:nvPr/>
        </p:nvSpPr>
        <p:spPr>
          <a:xfrm rot="21252858">
            <a:off x="2311012" y="3673278"/>
            <a:ext cx="77040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dirty="0">
                <a:latin typeface="Open Sans Condensed Light" charset="0"/>
                <a:ea typeface="Open Sans Condensed Light" charset="0"/>
                <a:cs typeface="Open Sans Condensed Light" charset="0"/>
              </a:rPr>
              <a:t>  </a:t>
            </a:r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CHEMIE</a:t>
            </a:r>
            <a:endParaRPr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421" name="Shape 421"/>
          <p:cNvSpPr/>
          <p:nvPr/>
        </p:nvSpPr>
        <p:spPr>
          <a:xfrm rot="484482">
            <a:off x="6499721" y="3677476"/>
            <a:ext cx="68384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CHEMIE</a:t>
            </a:r>
            <a:endParaRPr dirty="0">
              <a:latin typeface="Open Sans Condensed Light" charset="0"/>
              <a:ea typeface="Open Sans Condensed Light" charset="0"/>
              <a:cs typeface="Open Sans Condensed Light" charset="0"/>
            </a:endParaRPr>
          </a:p>
        </p:txBody>
      </p:sp>
      <p:sp>
        <p:nvSpPr>
          <p:cNvPr id="55" name="Abgerundetes Rechteck 54"/>
          <p:cNvSpPr/>
          <p:nvPr/>
        </p:nvSpPr>
        <p:spPr>
          <a:xfrm>
            <a:off x="671159" y="1293640"/>
            <a:ext cx="8596675" cy="3500340"/>
          </a:xfrm>
          <a:prstGeom prst="roundRect">
            <a:avLst/>
          </a:prstGeom>
          <a:solidFill>
            <a:srgbClr val="FF0000">
              <a:alpha val="80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WOHER KOMMEN DIE GEDANKEN UND GEISTIGEN</a:t>
            </a:r>
          </a:p>
          <a:p>
            <a:pPr algn="ctr"/>
            <a:r>
              <a:rPr lang="de-DE" sz="4800" b="1" dirty="0">
                <a:latin typeface="Open Sans Condensed Light" charset="0"/>
                <a:ea typeface="Open Sans Condensed Light" charset="0"/>
                <a:cs typeface="Open Sans Condensed Light" charset="0"/>
              </a:rPr>
              <a:t>FÄHIGKEITEN?</a:t>
            </a:r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733B5C88-ED80-4C4B-83BB-23FB3471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78" y="-45071"/>
            <a:ext cx="11849242" cy="1076845"/>
          </a:xfrm>
        </p:spPr>
        <p:txBody>
          <a:bodyPr/>
          <a:lstStyle/>
          <a:p>
            <a:r>
              <a:rPr lang="de-DE" dirty="0"/>
              <a:t>Der strukturelle Aufbau des menschlichen Gehirns</a:t>
            </a:r>
          </a:p>
        </p:txBody>
      </p:sp>
    </p:spTree>
    <p:extLst>
      <p:ext uri="{BB962C8B-B14F-4D97-AF65-F5344CB8AC3E}">
        <p14:creationId xmlns:p14="http://schemas.microsoft.com/office/powerpoint/2010/main" val="2455934150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 advAuto="0"/>
      <p:bldP spid="381" grpId="0" animBg="1" advAuto="0"/>
      <p:bldP spid="409" grpId="0" animBg="1" advAuto="0"/>
      <p:bldP spid="412" grpId="0" animBg="1" advAuto="0"/>
      <p:bldP spid="415" grpId="0" animBg="1" advAuto="0"/>
      <p:bldP spid="416" grpId="0" animBg="1" advAuto="0"/>
      <p:bldP spid="417" grpId="0" animBg="1" advAuto="0"/>
      <p:bldP spid="418" grpId="0" animBg="1" advAuto="0"/>
      <p:bldP spid="419" grpId="0" animBg="1" advAuto="0"/>
      <p:bldP spid="420" grpId="0" animBg="1" advAuto="0"/>
      <p:bldP spid="421" grpId="0" animBg="1" advAuto="0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758" y="-189140"/>
            <a:ext cx="11849242" cy="1299445"/>
          </a:xfrm>
        </p:spPr>
        <p:txBody>
          <a:bodyPr>
            <a:normAutofit/>
          </a:bodyPr>
          <a:lstStyle/>
          <a:p>
            <a:r>
              <a:rPr lang="de-DE" sz="4000" dirty="0"/>
              <a:t>Welche Fähigkeiten hat die Chemie laut Grundgesetz?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333327" y="1157256"/>
            <a:ext cx="3458308" cy="5232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Das physische Element</a:t>
            </a:r>
          </a:p>
        </p:txBody>
      </p:sp>
      <p:grpSp>
        <p:nvGrpSpPr>
          <p:cNvPr id="4" name="Gruppierung 3"/>
          <p:cNvGrpSpPr/>
          <p:nvPr/>
        </p:nvGrpSpPr>
        <p:grpSpPr>
          <a:xfrm>
            <a:off x="223594" y="2122137"/>
            <a:ext cx="5697766" cy="3601385"/>
            <a:chOff x="-1718" y="2454459"/>
            <a:chExt cx="4673600" cy="1739900"/>
          </a:xfrm>
        </p:grpSpPr>
        <p:pic>
          <p:nvPicPr>
            <p:cNvPr id="5" name="Bild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18" y="2454459"/>
              <a:ext cx="4673600" cy="1739900"/>
            </a:xfrm>
            <a:prstGeom prst="rect">
              <a:avLst/>
            </a:prstGeom>
          </p:spPr>
        </p:pic>
        <p:sp>
          <p:nvSpPr>
            <p:cNvPr id="6" name="Textfeld 5"/>
            <p:cNvSpPr txBox="1"/>
            <p:nvPr/>
          </p:nvSpPr>
          <p:spPr>
            <a:xfrm>
              <a:off x="2166167" y="2532852"/>
              <a:ext cx="910492" cy="24494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2400">
                  <a:solidFill>
                    <a:schemeClr val="bg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CHEMIE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246449" y="2099929"/>
            <a:ext cx="5674910" cy="3635211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Chemische Reaktionen: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können nur in Abhängigkeit von äußeren Faktoren auftreten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können nur so ablaufen, wie sie vorgesehen sind, weil die notwendigen Voraussetzungen für eine Reaktion immer  vorgegeben sind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Chemie kann Energie und Information aufnehmen, speichern und weitergeben</a:t>
            </a:r>
          </a:p>
        </p:txBody>
      </p:sp>
      <p:grpSp>
        <p:nvGrpSpPr>
          <p:cNvPr id="9" name="Gruppierung 8"/>
          <p:cNvGrpSpPr/>
          <p:nvPr/>
        </p:nvGrpSpPr>
        <p:grpSpPr>
          <a:xfrm>
            <a:off x="6435967" y="2122138"/>
            <a:ext cx="5559530" cy="3613002"/>
            <a:chOff x="299930" y="2311613"/>
            <a:chExt cx="4673600" cy="1739900"/>
          </a:xfrm>
        </p:grpSpPr>
        <p:pic>
          <p:nvPicPr>
            <p:cNvPr id="10" name="Bild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9930" y="2311613"/>
              <a:ext cx="4673600" cy="1739900"/>
            </a:xfrm>
            <a:prstGeom prst="rect">
              <a:avLst/>
            </a:prstGeom>
          </p:spPr>
        </p:pic>
        <p:sp>
          <p:nvSpPr>
            <p:cNvPr id="11" name="Textfeld 10"/>
            <p:cNvSpPr txBox="1"/>
            <p:nvPr/>
          </p:nvSpPr>
          <p:spPr>
            <a:xfrm>
              <a:off x="2170897" y="2394582"/>
              <a:ext cx="919802" cy="24745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2400">
                  <a:solidFill>
                    <a:schemeClr val="bg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CHEMIE</a:t>
              </a:r>
            </a:p>
          </p:txBody>
        </p:sp>
      </p:grpSp>
      <p:sp>
        <p:nvSpPr>
          <p:cNvPr id="17" name="Textfeld 16"/>
          <p:cNvSpPr txBox="1"/>
          <p:nvPr/>
        </p:nvSpPr>
        <p:spPr>
          <a:xfrm>
            <a:off x="1822023" y="1153535"/>
            <a:ext cx="208904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Was kann es?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8064596" y="1153535"/>
            <a:ext cx="287386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Was kann es nicht?</a:t>
            </a:r>
          </a:p>
        </p:txBody>
      </p:sp>
      <p:sp>
        <p:nvSpPr>
          <p:cNvPr id="3" name="Rechteck 2"/>
          <p:cNvSpPr/>
          <p:nvPr/>
        </p:nvSpPr>
        <p:spPr>
          <a:xfrm>
            <a:off x="6406389" y="5782091"/>
            <a:ext cx="5589108" cy="76649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>
                <a:latin typeface="Open Sans Condensed" charset="0"/>
                <a:ea typeface="Open Sans Condensed" charset="0"/>
                <a:cs typeface="Open Sans Condensed" charset="0"/>
              </a:rPr>
              <a:t>WOHER KOMMEN DIESE FÄHIGKEITEN IM MENSCHEN?</a:t>
            </a:r>
          </a:p>
        </p:txBody>
      </p:sp>
      <p:sp>
        <p:nvSpPr>
          <p:cNvPr id="12" name="Rechteck 11"/>
          <p:cNvSpPr/>
          <p:nvPr/>
        </p:nvSpPr>
        <p:spPr>
          <a:xfrm>
            <a:off x="6435967" y="2098507"/>
            <a:ext cx="5559530" cy="3625015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Chemische Elemente: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nichts fühlen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nicht wählen, d.h. keine Entscheidungen treffen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sich nicht selbst zerstören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sich nicht steuern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kein Bewusstsein haben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keine Reflexion haben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können keine Moral haben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24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Symbol" charset="2"/>
              <a:buChar char="-"/>
            </a:pPr>
            <a:endParaRPr lang="de-DE" sz="24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7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/>
      <p:bldP spid="18" grpId="0" animBg="1"/>
      <p:bldP spid="3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Beweise für die Existenz eines Geistes (1)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23228" y="1009413"/>
            <a:ext cx="4216400" cy="433657"/>
          </a:xfrm>
          <a:solidFill>
            <a:schemeClr val="bg2"/>
          </a:solidFill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de-DE" b="1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Die geistigen Bedürfnisse:</a:t>
            </a:r>
          </a:p>
        </p:txBody>
      </p:sp>
      <p:sp>
        <p:nvSpPr>
          <p:cNvPr id="4" name="Rechteck 3"/>
          <p:cNvSpPr/>
          <p:nvPr/>
        </p:nvSpPr>
        <p:spPr>
          <a:xfrm>
            <a:off x="299931" y="1564478"/>
            <a:ext cx="3696336" cy="3766793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Freiheit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Sicherheit/Geborgenheit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Neugier/Erkenntnis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Verständnis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Orientierung/Halt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Treue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Bestätigung/Belohnung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Freude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Harmonie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usw.</a:t>
            </a: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556270" y="964632"/>
            <a:ext cx="779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TIER</a:t>
            </a:r>
          </a:p>
        </p:txBody>
      </p:sp>
      <p:sp>
        <p:nvSpPr>
          <p:cNvPr id="6" name="Rechteck 5"/>
          <p:cNvSpPr/>
          <p:nvPr/>
        </p:nvSpPr>
        <p:spPr>
          <a:xfrm>
            <a:off x="4294424" y="1564478"/>
            <a:ext cx="7525043" cy="376679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t"/>
          <a:lstStyle/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Freiheit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Sicherheit/Geborgenheit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Neugier/Erkenntnis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Verständnis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Orientierung/Halt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Treue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Bestätigung/Belohnung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Freude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Harmonie</a:t>
            </a: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Gerechtigkeit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Wahrheit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Verantwortung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Moral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Weisheit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Anerkennung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Wertschätzung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Glück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Frieden</a:t>
            </a:r>
          </a:p>
          <a:p>
            <a:pPr marL="742950" lvl="1" indent="-285750">
              <a:buFont typeface="Wingdings" charset="2"/>
              <a:buChar char="§"/>
            </a:pP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usw.</a:t>
            </a: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285750" indent="-285750">
              <a:buFont typeface="Wingdings" charset="2"/>
              <a:buChar char="§"/>
            </a:pPr>
            <a:endParaRPr lang="de-DE" sz="2400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527205" y="964632"/>
            <a:ext cx="1739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MENSCHEN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99929" y="5403933"/>
            <a:ext cx="11519537" cy="123393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de-DE" sz="24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Kann es ein Bedürfnis geben, das niemand anfordert?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de-DE" sz="24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Kann es Hunger nach Nahrung und Durst nach Wasser geben, ohne dass ein Körper existiert?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de-DE" sz="24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Kann ein Bedürfnis ohne Bewertung vom Fordernden Befriedigung finden? </a:t>
            </a:r>
          </a:p>
          <a:p>
            <a:pPr marL="0" indent="0">
              <a:buFont typeface="Wingdings 3" panose="05040102010807070707" pitchFamily="18" charset="2"/>
              <a:buNone/>
            </a:pPr>
            <a:endParaRPr lang="de-DE" sz="24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endParaRPr lang="de-DE" sz="24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5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/>
      <p:bldP spid="6" grpId="0" animBg="1"/>
      <p:bldP spid="7" grpId="0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68EC10-6BBD-BC4C-8EF8-938936D9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246185"/>
            <a:ext cx="3651467" cy="1676603"/>
          </a:xfrm>
        </p:spPr>
        <p:txBody>
          <a:bodyPr>
            <a:normAutofit/>
          </a:bodyPr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Warum gießt diese Frau die Blumen?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CA6A80-AE19-DE45-ADBF-5F4CF2A4C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815" y="1781908"/>
            <a:ext cx="3784582" cy="4970584"/>
          </a:xfrm>
        </p:spPr>
        <p:txBody>
          <a:bodyPr>
            <a:normAutofit lnSpcReduction="10000"/>
          </a:bodyPr>
          <a:lstStyle/>
          <a:p>
            <a:r>
              <a:rPr lang="de-DE" dirty="0"/>
              <a:t>In der Pflanzenwelt gibt es </a:t>
            </a:r>
            <a:r>
              <a:rPr lang="de-DE" b="1" u="sng" dirty="0"/>
              <a:t>keine Fähigkeit</a:t>
            </a:r>
            <a:r>
              <a:rPr lang="de-DE" dirty="0"/>
              <a:t>, sich sein Bedürfnis selber zu besorgen. Pflanzen sind angewiesen, das jemand ihr Bedürfnis ihnen in die Nähe bringt, damit sie es stillen.</a:t>
            </a:r>
          </a:p>
          <a:p>
            <a:r>
              <a:rPr lang="de-DE" dirty="0"/>
              <a:t>Hunger, Durst zeigen dem Geist, was dem Körper fehlt</a:t>
            </a:r>
          </a:p>
          <a:p>
            <a:r>
              <a:rPr lang="de-DE" b="1" u="sng" dirty="0">
                <a:solidFill>
                  <a:schemeClr val="tx1"/>
                </a:solidFill>
              </a:rPr>
              <a:t>Nur ein Geist</a:t>
            </a:r>
            <a:r>
              <a:rPr lang="de-DE" dirty="0"/>
              <a:t> kann dem Körper sein Bedürfnis besorgen, damit er es stillen kann.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9A438A-E9D2-784B-AE1B-F30479AE52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6" r="-1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30059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282691" y="3032291"/>
            <a:ext cx="11164242" cy="14004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KANN NICHT GEZWUNGEN WERDEN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ZUM </a:t>
            </a:r>
            <a:r>
              <a:rPr lang="de-DE" sz="2800" b="1" u="sng" dirty="0">
                <a:latin typeface="Open Sans Condensed" charset="0"/>
                <a:ea typeface="Open Sans Condensed" charset="0"/>
                <a:cs typeface="Open Sans Condensed" charset="0"/>
              </a:rPr>
              <a:t>GEHORSAM</a:t>
            </a:r>
          </a:p>
          <a:p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Beweise für die Existenz eines Geistes (3)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347680" y="926315"/>
            <a:ext cx="7753742" cy="55526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de-DE" b="1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Die Hierarchie zwischen Geist und Körper</a:t>
            </a:r>
          </a:p>
        </p:txBody>
      </p:sp>
      <p:sp>
        <p:nvSpPr>
          <p:cNvPr id="9" name="Rechteck 8"/>
          <p:cNvSpPr/>
          <p:nvPr/>
        </p:nvSpPr>
        <p:spPr>
          <a:xfrm>
            <a:off x="282691" y="1623502"/>
            <a:ext cx="11147003" cy="1216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Wenn es zwei Einheiten im Tier und Menschen gibt, so müssen diese miteinander kommunizieren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Wie kommunizieren der Geist und Körper im Tier und Menschen miteinander?</a:t>
            </a:r>
          </a:p>
          <a:p>
            <a:pPr algn="ctr"/>
            <a:endParaRPr lang="de-DE" sz="24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99930" y="5199374"/>
            <a:ext cx="11147003" cy="14004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KÖRPER 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HAT KEINE WAHL,REAGIERT IMMER AUF 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BEFEHLE/ÄUSSERE FAKTOREN</a:t>
            </a:r>
          </a:p>
        </p:txBody>
      </p:sp>
      <p:sp>
        <p:nvSpPr>
          <p:cNvPr id="16" name="Pfeil nach rechts 15"/>
          <p:cNvSpPr/>
          <p:nvPr/>
        </p:nvSpPr>
        <p:spPr>
          <a:xfrm rot="16200000">
            <a:off x="8561473" y="3413570"/>
            <a:ext cx="2404079" cy="3180918"/>
          </a:xfrm>
          <a:prstGeom prst="rightArrow">
            <a:avLst/>
          </a:prstGeom>
          <a:solidFill>
            <a:srgbClr val="00B050">
              <a:alpha val="73000"/>
            </a:srgb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2400" b="1" dirty="0">
                <a:latin typeface="Open Sans Condensed" charset="0"/>
                <a:ea typeface="Open Sans Condensed" charset="0"/>
                <a:cs typeface="Open Sans Condensed" charset="0"/>
              </a:rPr>
              <a:t>GEFÜHLE</a:t>
            </a:r>
          </a:p>
          <a:p>
            <a:pPr algn="ctr"/>
            <a:r>
              <a:rPr lang="de-DE" sz="2400" b="1" dirty="0">
                <a:latin typeface="Open Sans Condensed" charset="0"/>
                <a:ea typeface="Open Sans Condensed" charset="0"/>
                <a:cs typeface="Open Sans Condensed" charset="0"/>
              </a:rPr>
              <a:t>EMOTIONEN</a:t>
            </a: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8690141" y="3300677"/>
            <a:ext cx="2146742" cy="46166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BITTEN/SIGNALE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257390" y="5767870"/>
            <a:ext cx="1159292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BEFEHLE</a:t>
            </a:r>
          </a:p>
        </p:txBody>
      </p:sp>
      <p:sp>
        <p:nvSpPr>
          <p:cNvPr id="18" name="Pfeil nach rechts 17"/>
          <p:cNvSpPr/>
          <p:nvPr/>
        </p:nvSpPr>
        <p:spPr>
          <a:xfrm rot="5400000">
            <a:off x="669360" y="3009916"/>
            <a:ext cx="2335352" cy="3074212"/>
          </a:xfrm>
          <a:prstGeom prst="rightArrow">
            <a:avLst/>
          </a:prstGeom>
          <a:solidFill>
            <a:srgbClr val="FF0000">
              <a:alpha val="69000"/>
            </a:srgb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2400" b="1" dirty="0">
                <a:latin typeface="Open Sans Condensed" charset="0"/>
                <a:ea typeface="Open Sans Condensed" charset="0"/>
                <a:cs typeface="Open Sans Condensed" charset="0"/>
              </a:rPr>
              <a:t>GEDANKEN</a:t>
            </a: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4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8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1" grpId="0" animBg="1"/>
      <p:bldP spid="16" grpId="0" animBg="1"/>
      <p:bldP spid="4" grpId="0" animBg="1"/>
      <p:bldP spid="5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Beweise für die Existenz eines Geistes (4)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289771" y="866312"/>
            <a:ext cx="8490846" cy="55526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de-DE" b="1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Der gesetzliche Beweis – die Versorgung mit Energie </a:t>
            </a:r>
          </a:p>
        </p:txBody>
      </p:sp>
      <p:sp>
        <p:nvSpPr>
          <p:cNvPr id="9" name="Rechteck 8"/>
          <p:cNvSpPr/>
          <p:nvPr/>
        </p:nvSpPr>
        <p:spPr>
          <a:xfrm>
            <a:off x="289771" y="1490887"/>
            <a:ext cx="8490846" cy="13985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charset="2"/>
              <a:buChar char="§"/>
            </a:pPr>
            <a:r>
              <a:rPr lang="de-DE" sz="28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Welches ist der Unterschied zwischen einem lebendigen und toten Menschen? Was fehlt im Gehirn?</a:t>
            </a:r>
          </a:p>
          <a:p>
            <a:pPr marL="285750" indent="-285750">
              <a:buFont typeface="Wingdings" charset="2"/>
              <a:buChar char="§"/>
            </a:pPr>
            <a:r>
              <a:rPr lang="de-DE" sz="28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Durch wen wird der elektrische Impuls gemacht?</a:t>
            </a:r>
          </a:p>
          <a:p>
            <a:pPr algn="ctr"/>
            <a:endParaRPr lang="de-DE" sz="28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grpSp>
        <p:nvGrpSpPr>
          <p:cNvPr id="13" name="Gruppierung 12"/>
          <p:cNvGrpSpPr/>
          <p:nvPr/>
        </p:nvGrpSpPr>
        <p:grpSpPr>
          <a:xfrm>
            <a:off x="289771" y="4510290"/>
            <a:ext cx="8511168" cy="2278775"/>
            <a:chOff x="677217" y="1792152"/>
            <a:chExt cx="8604878" cy="2947607"/>
          </a:xfrm>
        </p:grpSpPr>
        <p:grpSp>
          <p:nvGrpSpPr>
            <p:cNvPr id="14" name="Gruppierung 13"/>
            <p:cNvGrpSpPr/>
            <p:nvPr/>
          </p:nvGrpSpPr>
          <p:grpSpPr>
            <a:xfrm>
              <a:off x="1085972" y="2217341"/>
              <a:ext cx="7108221" cy="1984816"/>
              <a:chOff x="1075138" y="2191453"/>
              <a:chExt cx="7108221" cy="1984816"/>
            </a:xfrm>
          </p:grpSpPr>
          <p:cxnSp>
            <p:nvCxnSpPr>
              <p:cNvPr id="49" name="Gerade Verbindung mit Pfeil 48"/>
              <p:cNvCxnSpPr/>
              <p:nvPr/>
            </p:nvCxnSpPr>
            <p:spPr>
              <a:xfrm flipV="1">
                <a:off x="7918220" y="2324203"/>
                <a:ext cx="265139" cy="1736849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 Verbindung mit Pfeil 49"/>
              <p:cNvCxnSpPr/>
              <p:nvPr/>
            </p:nvCxnSpPr>
            <p:spPr>
              <a:xfrm flipV="1">
                <a:off x="7458408" y="2256889"/>
                <a:ext cx="222986" cy="171068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Gerade Verbindung mit Pfeil 50"/>
              <p:cNvCxnSpPr/>
              <p:nvPr/>
            </p:nvCxnSpPr>
            <p:spPr>
              <a:xfrm flipV="1">
                <a:off x="7000134" y="2218763"/>
                <a:ext cx="251108" cy="1717517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Gerade Verbindung mit Pfeil 51"/>
              <p:cNvCxnSpPr/>
              <p:nvPr/>
            </p:nvCxnSpPr>
            <p:spPr>
              <a:xfrm flipV="1">
                <a:off x="6565941" y="2211859"/>
                <a:ext cx="199629" cy="1718079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Gerade Verbindung mit Pfeil 52"/>
              <p:cNvCxnSpPr/>
              <p:nvPr/>
            </p:nvCxnSpPr>
            <p:spPr>
              <a:xfrm flipV="1">
                <a:off x="6063052" y="2191453"/>
                <a:ext cx="243903" cy="171976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Gerade Verbindung mit Pfeil 53"/>
              <p:cNvCxnSpPr/>
              <p:nvPr/>
            </p:nvCxnSpPr>
            <p:spPr>
              <a:xfrm flipV="1">
                <a:off x="5552952" y="2207428"/>
                <a:ext cx="237380" cy="1665967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rade Verbindung mit Pfeil 54"/>
              <p:cNvCxnSpPr/>
              <p:nvPr/>
            </p:nvCxnSpPr>
            <p:spPr>
              <a:xfrm flipH="1" flipV="1">
                <a:off x="1075138" y="2225501"/>
                <a:ext cx="378149" cy="1950768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Gerade Verbindung mit Pfeil 55"/>
              <p:cNvCxnSpPr/>
              <p:nvPr/>
            </p:nvCxnSpPr>
            <p:spPr>
              <a:xfrm flipH="1" flipV="1">
                <a:off x="3734728" y="2213601"/>
                <a:ext cx="283708" cy="1636357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rade Verbindung mit Pfeil 56"/>
              <p:cNvCxnSpPr/>
              <p:nvPr/>
            </p:nvCxnSpPr>
            <p:spPr>
              <a:xfrm flipH="1" flipV="1">
                <a:off x="3189535" y="2228018"/>
                <a:ext cx="334017" cy="1686142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rade Verbindung mit Pfeil 57"/>
              <p:cNvCxnSpPr/>
              <p:nvPr/>
            </p:nvCxnSpPr>
            <p:spPr>
              <a:xfrm flipH="1" flipV="1">
                <a:off x="2635525" y="2221968"/>
                <a:ext cx="349579" cy="174560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Gerade Verbindung mit Pfeil 58"/>
              <p:cNvCxnSpPr/>
              <p:nvPr/>
            </p:nvCxnSpPr>
            <p:spPr>
              <a:xfrm flipH="1" flipV="1">
                <a:off x="2108490" y="2221730"/>
                <a:ext cx="315833" cy="159141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Gerade Verbindung mit Pfeil 59"/>
              <p:cNvCxnSpPr/>
              <p:nvPr/>
            </p:nvCxnSpPr>
            <p:spPr>
              <a:xfrm flipH="1" flipV="1">
                <a:off x="1595094" y="2224539"/>
                <a:ext cx="384060" cy="1755093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uppierung 14"/>
            <p:cNvGrpSpPr/>
            <p:nvPr/>
          </p:nvGrpSpPr>
          <p:grpSpPr>
            <a:xfrm>
              <a:off x="677217" y="1792152"/>
              <a:ext cx="8604878" cy="2947607"/>
              <a:chOff x="667057" y="1752189"/>
              <a:chExt cx="8604878" cy="2947607"/>
            </a:xfrm>
          </p:grpSpPr>
          <p:grpSp>
            <p:nvGrpSpPr>
              <p:cNvPr id="25" name="Gruppierung 24"/>
              <p:cNvGrpSpPr/>
              <p:nvPr/>
            </p:nvGrpSpPr>
            <p:grpSpPr>
              <a:xfrm>
                <a:off x="667057" y="1752189"/>
                <a:ext cx="8604878" cy="2549072"/>
                <a:chOff x="667062" y="3797085"/>
                <a:chExt cx="8604878" cy="2549072"/>
              </a:xfrm>
            </p:grpSpPr>
            <p:sp>
              <p:nvSpPr>
                <p:cNvPr id="28" name="Rechteck 27"/>
                <p:cNvSpPr/>
                <p:nvPr/>
              </p:nvSpPr>
              <p:spPr>
                <a:xfrm>
                  <a:off x="667062" y="3797085"/>
                  <a:ext cx="4173635" cy="743918"/>
                </a:xfrm>
                <a:prstGeom prst="rect">
                  <a:avLst/>
                </a:prstGeom>
                <a:solidFill>
                  <a:srgbClr val="0C875D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r>
                    <a:rPr lang="de-DE" sz="2400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</a:p>
                <a:p>
                  <a:endParaRPr lang="de-DE" sz="2400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9" name="Rechteck 28"/>
                <p:cNvSpPr/>
                <p:nvPr/>
              </p:nvSpPr>
              <p:spPr>
                <a:xfrm>
                  <a:off x="5098305" y="3797085"/>
                  <a:ext cx="4173635" cy="743918"/>
                </a:xfrm>
                <a:prstGeom prst="rect">
                  <a:avLst/>
                </a:prstGeom>
                <a:solidFill>
                  <a:srgbClr val="0C875D">
                    <a:alpha val="64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r"/>
                  <a:r>
                    <a:rPr lang="de-DE" sz="2400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</a:p>
                <a:p>
                  <a:pPr algn="r"/>
                  <a:endParaRPr lang="de-DE" sz="2400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grpSp>
              <p:nvGrpSpPr>
                <p:cNvPr id="30" name="Gruppierung 29"/>
                <p:cNvGrpSpPr/>
                <p:nvPr/>
              </p:nvGrpSpPr>
              <p:grpSpPr>
                <a:xfrm>
                  <a:off x="1208867" y="4355024"/>
                  <a:ext cx="7120948" cy="1991133"/>
                  <a:chOff x="1208867" y="4355024"/>
                  <a:chExt cx="7120948" cy="1991133"/>
                </a:xfrm>
              </p:grpSpPr>
              <p:cxnSp>
                <p:nvCxnSpPr>
                  <p:cNvPr id="31" name="Gerade Verbindung mit Pfeil 30"/>
                  <p:cNvCxnSpPr/>
                  <p:nvPr/>
                </p:nvCxnSpPr>
                <p:spPr>
                  <a:xfrm>
                    <a:off x="1208867" y="4355024"/>
                    <a:ext cx="386906" cy="1991133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Gerade Verbindung mit Pfeil 31"/>
                  <p:cNvCxnSpPr/>
                  <p:nvPr/>
                </p:nvCxnSpPr>
                <p:spPr>
                  <a:xfrm>
                    <a:off x="1740400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Gerade Verbindung mit Pfeil 32"/>
                  <p:cNvCxnSpPr/>
                  <p:nvPr/>
                </p:nvCxnSpPr>
                <p:spPr>
                  <a:xfrm>
                    <a:off x="2271933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Gerade Verbindung mit Pfeil 33"/>
                  <p:cNvCxnSpPr/>
                  <p:nvPr/>
                </p:nvCxnSpPr>
                <p:spPr>
                  <a:xfrm>
                    <a:off x="2803466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Gerade Verbindung mit Pfeil 34"/>
                  <p:cNvCxnSpPr/>
                  <p:nvPr/>
                </p:nvCxnSpPr>
                <p:spPr>
                  <a:xfrm>
                    <a:off x="3334999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Gerade Verbindung mit Pfeil 35"/>
                  <p:cNvCxnSpPr/>
                  <p:nvPr/>
                </p:nvCxnSpPr>
                <p:spPr>
                  <a:xfrm>
                    <a:off x="3866532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Gerade Verbindung mit Pfeil 36"/>
                  <p:cNvCxnSpPr/>
                  <p:nvPr/>
                </p:nvCxnSpPr>
                <p:spPr>
                  <a:xfrm flipH="1">
                    <a:off x="5672380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Gerade Verbindung mit Pfeil 37"/>
                  <p:cNvCxnSpPr/>
                  <p:nvPr/>
                </p:nvCxnSpPr>
                <p:spPr>
                  <a:xfrm flipH="1">
                    <a:off x="6149606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Gerade Verbindung mit Pfeil 38"/>
                  <p:cNvCxnSpPr/>
                  <p:nvPr/>
                </p:nvCxnSpPr>
                <p:spPr>
                  <a:xfrm flipH="1">
                    <a:off x="6626832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Gerade Verbindung mit Pfeil 39"/>
                  <p:cNvCxnSpPr/>
                  <p:nvPr/>
                </p:nvCxnSpPr>
                <p:spPr>
                  <a:xfrm flipH="1">
                    <a:off x="7105965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Gerade Verbindung mit Pfeil 40"/>
                  <p:cNvCxnSpPr/>
                  <p:nvPr/>
                </p:nvCxnSpPr>
                <p:spPr>
                  <a:xfrm flipH="1">
                    <a:off x="7572631" y="4373536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Gerade Verbindung mit Pfeil 41"/>
                  <p:cNvCxnSpPr/>
                  <p:nvPr/>
                </p:nvCxnSpPr>
                <p:spPr>
                  <a:xfrm flipH="1">
                    <a:off x="7971129" y="4355024"/>
                    <a:ext cx="358686" cy="1991133"/>
                  </a:xfrm>
                  <a:prstGeom prst="straightConnector1">
                    <a:avLst/>
                  </a:prstGeom>
                  <a:ln w="57150">
                    <a:solidFill>
                      <a:srgbClr val="0C875D"/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6" name="Oval 25"/>
              <p:cNvSpPr/>
              <p:nvPr/>
            </p:nvSpPr>
            <p:spPr>
              <a:xfrm rot="21216932">
                <a:off x="1239765" y="3599834"/>
                <a:ext cx="3202044" cy="1066800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>
                    <a:latin typeface="Open Sans Condensed" charset="0"/>
                    <a:ea typeface="Open Sans Condensed" charset="0"/>
                    <a:cs typeface="Open Sans Condensed" charset="0"/>
                  </a:rPr>
                  <a:t>Limbisches System</a:t>
                </a:r>
              </a:p>
            </p:txBody>
          </p:sp>
          <p:sp>
            <p:nvSpPr>
              <p:cNvPr id="27" name="Oval 26"/>
              <p:cNvSpPr/>
              <p:nvPr/>
            </p:nvSpPr>
            <p:spPr>
              <a:xfrm rot="501452">
                <a:off x="5276374" y="3632996"/>
                <a:ext cx="3202044" cy="1066800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>
                    <a:latin typeface="Open Sans Condensed" charset="0"/>
                    <a:ea typeface="Open Sans Condensed" charset="0"/>
                    <a:cs typeface="Open Sans Condensed" charset="0"/>
                  </a:rPr>
                  <a:t>Limbisches System</a:t>
                </a:r>
              </a:p>
            </p:txBody>
          </p:sp>
        </p:grpSp>
        <p:sp>
          <p:nvSpPr>
            <p:cNvPr id="22" name="Textfeld 21"/>
            <p:cNvSpPr txBox="1"/>
            <p:nvPr/>
          </p:nvSpPr>
          <p:spPr>
            <a:xfrm rot="21252858">
              <a:off x="2338619" y="3617073"/>
              <a:ext cx="865753" cy="477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latin typeface="Open Sans Condensed" charset="0"/>
                  <a:ea typeface="Open Sans Condensed" charset="0"/>
                  <a:cs typeface="Open Sans Condensed" charset="0"/>
                </a:rPr>
                <a:t>Chemie</a:t>
              </a:r>
            </a:p>
          </p:txBody>
        </p:sp>
        <p:sp>
          <p:nvSpPr>
            <p:cNvPr id="23" name="Textfeld 22"/>
            <p:cNvSpPr txBox="1"/>
            <p:nvPr/>
          </p:nvSpPr>
          <p:spPr>
            <a:xfrm rot="484482">
              <a:off x="6448241" y="3634527"/>
              <a:ext cx="865753" cy="477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latin typeface="Open Sans Condensed" charset="0"/>
                  <a:ea typeface="Open Sans Condensed" charset="0"/>
                  <a:cs typeface="Open Sans Condensed" charset="0"/>
                </a:rPr>
                <a:t>Chemie</a:t>
              </a:r>
            </a:p>
          </p:txBody>
        </p:sp>
      </p:grpSp>
      <p:sp>
        <p:nvSpPr>
          <p:cNvPr id="62" name="Rechteck 61"/>
          <p:cNvSpPr/>
          <p:nvPr/>
        </p:nvSpPr>
        <p:spPr>
          <a:xfrm>
            <a:off x="289771" y="3089149"/>
            <a:ext cx="8501006" cy="143338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3600" b="1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  <a:p>
            <a:pPr algn="ctr"/>
            <a:r>
              <a:rPr lang="de-DE" sz="2400" b="1" dirty="0">
                <a:latin typeface="Open Sans Condensed" charset="0"/>
                <a:ea typeface="Open Sans Condensed" charset="0"/>
                <a:cs typeface="Open Sans Condensed" charset="0"/>
              </a:rPr>
              <a:t>GEDANKEN</a:t>
            </a:r>
          </a:p>
          <a:p>
            <a:pPr algn="ctr"/>
            <a:r>
              <a:rPr lang="de-DE" sz="2400" b="1" dirty="0">
                <a:latin typeface="Open Sans Condensed" charset="0"/>
                <a:ea typeface="Open Sans Condensed" charset="0"/>
                <a:cs typeface="Open Sans Condensed" charset="0"/>
              </a:rPr>
              <a:t>ENTSCHEIDUNGEN</a:t>
            </a: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pic>
        <p:nvPicPr>
          <p:cNvPr id="63" name="Bild 6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5334" y="3984810"/>
            <a:ext cx="773272" cy="611177"/>
          </a:xfrm>
          <a:prstGeom prst="rect">
            <a:avLst/>
          </a:prstGeom>
        </p:spPr>
      </p:pic>
      <p:sp>
        <p:nvSpPr>
          <p:cNvPr id="64" name="Textfeld 63"/>
          <p:cNvSpPr txBox="1"/>
          <p:nvPr/>
        </p:nvSpPr>
        <p:spPr>
          <a:xfrm>
            <a:off x="4891742" y="4515502"/>
            <a:ext cx="238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Elektrischer Strom</a:t>
            </a:r>
          </a:p>
        </p:txBody>
      </p:sp>
      <p:pic>
        <p:nvPicPr>
          <p:cNvPr id="65" name="Bild 6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863" y="3965585"/>
            <a:ext cx="773272" cy="611177"/>
          </a:xfrm>
          <a:prstGeom prst="rect">
            <a:avLst/>
          </a:prstGeom>
        </p:spPr>
      </p:pic>
      <p:sp>
        <p:nvSpPr>
          <p:cNvPr id="66" name="Textfeld 65"/>
          <p:cNvSpPr txBox="1"/>
          <p:nvPr/>
        </p:nvSpPr>
        <p:spPr>
          <a:xfrm>
            <a:off x="1893415" y="4515288"/>
            <a:ext cx="238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Elektrischer Strom</a:t>
            </a:r>
          </a:p>
        </p:txBody>
      </p:sp>
      <p:sp>
        <p:nvSpPr>
          <p:cNvPr id="67" name="Pfeil nach rechts 66"/>
          <p:cNvSpPr/>
          <p:nvPr/>
        </p:nvSpPr>
        <p:spPr>
          <a:xfrm rot="10800000">
            <a:off x="2560629" y="3947305"/>
            <a:ext cx="764072" cy="5629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8" name="Würfel 67"/>
          <p:cNvSpPr/>
          <p:nvPr/>
        </p:nvSpPr>
        <p:spPr>
          <a:xfrm>
            <a:off x="8859818" y="1546876"/>
            <a:ext cx="3027382" cy="3505874"/>
          </a:xfrm>
          <a:prstGeom prst="cub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             </a:t>
            </a: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             GRUNDGESETZ </a:t>
            </a:r>
          </a:p>
          <a:p>
            <a:pPr algn="ctr"/>
            <a:r>
              <a:rPr lang="de-DE" sz="2800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ABHÄNGIGKEIT</a:t>
            </a:r>
            <a:br>
              <a:rPr lang="de-DE" sz="2800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r>
              <a:rPr lang="de-DE" sz="2800" dirty="0">
                <a:solidFill>
                  <a:srgbClr val="FF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VON ENERGIE</a:t>
            </a:r>
          </a:p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(nichts hat seine eigene Energie)</a:t>
            </a:r>
          </a:p>
          <a:p>
            <a:pPr marL="342900" indent="-342900" algn="ctr">
              <a:buFont typeface="Symbol" charset="2"/>
              <a:buChar char="-"/>
            </a:pPr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342900" indent="-342900" algn="ctr">
              <a:buFont typeface="Symbol" charset="2"/>
              <a:buChar char="-"/>
            </a:pPr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342900" indent="-342900" algn="ctr">
              <a:buFont typeface="Symbol" charset="2"/>
              <a:buChar char="-"/>
            </a:pPr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342900" indent="-342900" algn="ctr">
              <a:buFont typeface="Symbol" charset="2"/>
              <a:buChar char="-"/>
            </a:pPr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342900" indent="-342900" algn="ctr">
              <a:buFont typeface="Symbol" charset="2"/>
              <a:buChar char="-"/>
            </a:pPr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9" name="Pfeil nach rechts 68">
            <a:extLst>
              <a:ext uri="{FF2B5EF4-FFF2-40B4-BE49-F238E27FC236}">
                <a16:creationId xmlns:a16="http://schemas.microsoft.com/office/drawing/2014/main" id="{B207DA77-E8E2-0847-9768-030E3659D2F6}"/>
              </a:ext>
            </a:extLst>
          </p:cNvPr>
          <p:cNvSpPr/>
          <p:nvPr/>
        </p:nvSpPr>
        <p:spPr>
          <a:xfrm>
            <a:off x="5743045" y="3949453"/>
            <a:ext cx="764072" cy="5629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28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2" grpId="2" uiExpand="1" build="allAtOnce" animBg="1"/>
      <p:bldP spid="64" grpId="0"/>
      <p:bldP spid="66" grpId="0"/>
      <p:bldP spid="67" grpId="0" animBg="1"/>
      <p:bldP spid="6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Zusammenfassung der Beweise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9929" y="1588170"/>
            <a:ext cx="11553403" cy="3065110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Ohne Geist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geistige Aktivität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 geistiges Bedürfnis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Sinneswahrnehmungen (fühlen, sehen, riechen, schmecken, hören)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Gedanken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Bewertungen</a:t>
            </a:r>
          </a:p>
          <a:p>
            <a:pPr marL="514350" indent="-514350">
              <a:buFont typeface="+mj-lt"/>
              <a:buAutoNum type="arabicPeriod"/>
            </a:pPr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Verantwortung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Moral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Spiritualität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keine Bewegung des Körpers möglich </a:t>
            </a:r>
          </a:p>
          <a:p>
            <a:pPr marL="514350" indent="-514350">
              <a:buFont typeface="+mj-lt"/>
              <a:buAutoNum type="arabicPeriod"/>
            </a:pPr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marL="514350" indent="-514350">
              <a:buFont typeface="+mj-lt"/>
              <a:buAutoNum type="arabicPeriod"/>
            </a:pPr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99930" y="4678680"/>
            <a:ext cx="11553402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Woher kommt der Geist? </a:t>
            </a:r>
          </a:p>
        </p:txBody>
      </p:sp>
      <p:sp>
        <p:nvSpPr>
          <p:cNvPr id="5" name="Rechteck 4"/>
          <p:cNvSpPr/>
          <p:nvPr/>
        </p:nvSpPr>
        <p:spPr>
          <a:xfrm>
            <a:off x="299929" y="5472856"/>
            <a:ext cx="6371803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CHEMIE – MATERIE</a:t>
            </a:r>
          </a:p>
        </p:txBody>
      </p:sp>
      <p:sp>
        <p:nvSpPr>
          <p:cNvPr id="7" name="Interaktive Schaltfläche: Hilfe 6">
            <a:hlinkClick r:id="" action="ppaction://noaction" highlightClick="1"/>
          </p:cNvPr>
          <p:cNvSpPr/>
          <p:nvPr/>
        </p:nvSpPr>
        <p:spPr>
          <a:xfrm>
            <a:off x="8792122" y="5472856"/>
            <a:ext cx="1042416" cy="914400"/>
          </a:xfrm>
          <a:prstGeom prst="actionButtonHelp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grpSp>
        <p:nvGrpSpPr>
          <p:cNvPr id="12" name="Gruppierung 11"/>
          <p:cNvGrpSpPr/>
          <p:nvPr/>
        </p:nvGrpSpPr>
        <p:grpSpPr>
          <a:xfrm>
            <a:off x="1562679" y="4919980"/>
            <a:ext cx="3846302" cy="1990515"/>
            <a:chOff x="1620728" y="4893732"/>
            <a:chExt cx="3846302" cy="1990515"/>
          </a:xfrm>
        </p:grpSpPr>
        <p:sp>
          <p:nvSpPr>
            <p:cNvPr id="9" name="Multiplizieren 8"/>
            <p:cNvSpPr/>
            <p:nvPr/>
          </p:nvSpPr>
          <p:spPr>
            <a:xfrm>
              <a:off x="2825430" y="4919980"/>
              <a:ext cx="1320800" cy="1964267"/>
            </a:xfrm>
            <a:prstGeom prst="mathMultiply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Multiplizieren 9"/>
            <p:cNvSpPr/>
            <p:nvPr/>
          </p:nvSpPr>
          <p:spPr>
            <a:xfrm>
              <a:off x="4146230" y="4893732"/>
              <a:ext cx="1320800" cy="1964267"/>
            </a:xfrm>
            <a:prstGeom prst="mathMultiply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Multiplizieren 10"/>
            <p:cNvSpPr/>
            <p:nvPr/>
          </p:nvSpPr>
          <p:spPr>
            <a:xfrm>
              <a:off x="1620728" y="4919980"/>
              <a:ext cx="1320800" cy="1964267"/>
            </a:xfrm>
            <a:prstGeom prst="mathMultiply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02631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14"/>
          <a:stretch/>
        </p:blipFill>
        <p:spPr>
          <a:xfrm>
            <a:off x="9748820" y="2120275"/>
            <a:ext cx="2188510" cy="218041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2672" y="231252"/>
            <a:ext cx="11849242" cy="489546"/>
          </a:xfrm>
        </p:spPr>
        <p:txBody>
          <a:bodyPr>
            <a:noAutofit/>
          </a:bodyPr>
          <a:lstStyle/>
          <a:p>
            <a:r>
              <a:rPr lang="de-DE" dirty="0"/>
              <a:t>Die 4 bekannten Lebensformen</a:t>
            </a:r>
          </a:p>
        </p:txBody>
      </p:sp>
      <p:sp>
        <p:nvSpPr>
          <p:cNvPr id="4" name="Würfel 3"/>
          <p:cNvSpPr/>
          <p:nvPr/>
        </p:nvSpPr>
        <p:spPr>
          <a:xfrm>
            <a:off x="222672" y="5399592"/>
            <a:ext cx="9411408" cy="1216152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CHEMIE = “TOTE“ MATERIE (Lehm, Steine, Wasser, etc.)</a:t>
            </a:r>
          </a:p>
          <a:p>
            <a:pPr algn="ctr"/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1513231" y="5438877"/>
            <a:ext cx="685799" cy="647020"/>
          </a:xfrm>
          <a:prstGeom prst="mathPl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Interaktive Schaltfläche: Hilfe 13">
            <a:hlinkClick r:id="" action="ppaction://noaction" highlightClick="1"/>
          </p:cNvPr>
          <p:cNvSpPr/>
          <p:nvPr/>
        </p:nvSpPr>
        <p:spPr>
          <a:xfrm>
            <a:off x="1409136" y="4520458"/>
            <a:ext cx="893990" cy="618252"/>
          </a:xfrm>
          <a:prstGeom prst="actionButtonHelp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lus 15"/>
          <p:cNvSpPr/>
          <p:nvPr/>
        </p:nvSpPr>
        <p:spPr>
          <a:xfrm>
            <a:off x="4714081" y="5438877"/>
            <a:ext cx="685799" cy="647020"/>
          </a:xfrm>
          <a:prstGeom prst="mathPl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Plus 17"/>
          <p:cNvSpPr/>
          <p:nvPr/>
        </p:nvSpPr>
        <p:spPr>
          <a:xfrm>
            <a:off x="7895220" y="5424080"/>
            <a:ext cx="685799" cy="647020"/>
          </a:xfrm>
          <a:prstGeom prst="mathPl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Interaktive Schaltfläche: Hilfe 19">
            <a:hlinkClick r:id="" action="ppaction://noaction" highlightClick="1"/>
          </p:cNvPr>
          <p:cNvSpPr/>
          <p:nvPr/>
        </p:nvSpPr>
        <p:spPr>
          <a:xfrm>
            <a:off x="4609986" y="4508310"/>
            <a:ext cx="893990" cy="618252"/>
          </a:xfrm>
          <a:prstGeom prst="actionButtonHelp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Interaktive Schaltfläche: Hilfe 20">
            <a:hlinkClick r:id="" action="ppaction://noaction" highlightClick="1"/>
          </p:cNvPr>
          <p:cNvSpPr/>
          <p:nvPr/>
        </p:nvSpPr>
        <p:spPr>
          <a:xfrm>
            <a:off x="7810836" y="4517913"/>
            <a:ext cx="893990" cy="618252"/>
          </a:xfrm>
          <a:prstGeom prst="actionButtonHelp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Zylinder 8"/>
          <p:cNvSpPr/>
          <p:nvPr/>
        </p:nvSpPr>
        <p:spPr>
          <a:xfrm>
            <a:off x="3966580" y="4405828"/>
            <a:ext cx="2316233" cy="933003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GEIST DES TIERES</a:t>
            </a:r>
          </a:p>
        </p:txBody>
      </p:sp>
      <p:sp>
        <p:nvSpPr>
          <p:cNvPr id="10" name="Zylinder 9"/>
          <p:cNvSpPr/>
          <p:nvPr/>
        </p:nvSpPr>
        <p:spPr>
          <a:xfrm>
            <a:off x="6739510" y="4329406"/>
            <a:ext cx="2717589" cy="1015295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GEIST DES MENSCHEN</a:t>
            </a:r>
          </a:p>
        </p:txBody>
      </p:sp>
      <p:sp>
        <p:nvSpPr>
          <p:cNvPr id="23" name="Rechteck 22"/>
          <p:cNvSpPr/>
          <p:nvPr/>
        </p:nvSpPr>
        <p:spPr>
          <a:xfrm>
            <a:off x="713074" y="4467108"/>
            <a:ext cx="2316232" cy="81044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200" dirty="0">
                <a:latin typeface="Open Sans Condensed" charset="0"/>
                <a:ea typeface="Open Sans Condensed" charset="0"/>
                <a:cs typeface="Open Sans Condensed" charset="0"/>
              </a:rPr>
              <a:t>LEBEN</a:t>
            </a:r>
            <a:endParaRPr lang="de-DE" sz="32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pic>
        <p:nvPicPr>
          <p:cNvPr id="29" name="Bild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55" r="9230" b="15225"/>
          <a:stretch/>
        </p:blipFill>
        <p:spPr>
          <a:xfrm>
            <a:off x="6603532" y="2117950"/>
            <a:ext cx="2971800" cy="2180415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683"/>
          <a:stretch/>
        </p:blipFill>
        <p:spPr>
          <a:xfrm>
            <a:off x="222672" y="2101688"/>
            <a:ext cx="3426246" cy="2192392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05"/>
          <a:stretch/>
        </p:blipFill>
        <p:spPr>
          <a:xfrm>
            <a:off x="3791825" y="2105974"/>
            <a:ext cx="2703467" cy="2192391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3830982" y="2480128"/>
            <a:ext cx="2689835" cy="1551546"/>
          </a:xfrm>
          <a:prstGeom prst="rect">
            <a:avLst/>
          </a:prstGeom>
          <a:solidFill>
            <a:schemeClr val="tx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sz="4000" b="1" dirty="0">
                <a:latin typeface="Open Sans Condensed" charset="0"/>
                <a:ea typeface="Open Sans Condensed" charset="0"/>
                <a:cs typeface="Open Sans Condensed" charset="0"/>
              </a:rPr>
              <a:t>LEBENDIGE SEELE</a:t>
            </a:r>
          </a:p>
        </p:txBody>
      </p:sp>
      <p:sp>
        <p:nvSpPr>
          <p:cNvPr id="6" name="Rechteck 5"/>
          <p:cNvSpPr/>
          <p:nvPr/>
        </p:nvSpPr>
        <p:spPr>
          <a:xfrm>
            <a:off x="6603533" y="2128234"/>
            <a:ext cx="2971800" cy="2165421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de-DE" sz="4000" b="1" dirty="0">
                <a:solidFill>
                  <a:prstClr val="white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LEBENDIGE SEELE</a:t>
            </a: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22672" y="2105974"/>
            <a:ext cx="3426246" cy="2194718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 algn="ctr"/>
            <a:r>
              <a:rPr lang="de-DE" sz="4000" b="1" dirty="0">
                <a:solidFill>
                  <a:prstClr val="white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LEBENDIGE MATERIE</a:t>
            </a: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4" name="Zylinder 33"/>
          <p:cNvSpPr/>
          <p:nvPr/>
        </p:nvSpPr>
        <p:spPr>
          <a:xfrm>
            <a:off x="9860830" y="4572468"/>
            <a:ext cx="1964490" cy="2058795"/>
          </a:xfrm>
          <a:prstGeom prst="ca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GEIST</a:t>
            </a:r>
          </a:p>
        </p:txBody>
      </p:sp>
      <p:sp>
        <p:nvSpPr>
          <p:cNvPr id="35" name="Rechteck 34"/>
          <p:cNvSpPr/>
          <p:nvPr/>
        </p:nvSpPr>
        <p:spPr>
          <a:xfrm>
            <a:off x="9748820" y="2101688"/>
            <a:ext cx="2188510" cy="2191967"/>
          </a:xfrm>
          <a:prstGeom prst="rect">
            <a:avLst/>
          </a:prstGeom>
          <a:solidFill>
            <a:srgbClr val="C00000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EIN </a:t>
            </a:r>
          </a:p>
          <a:p>
            <a:pPr algn="ctr"/>
            <a:r>
              <a:rPr lang="de-DE" sz="32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ENGEL IST EIN GEIST</a:t>
            </a:r>
            <a:endParaRPr lang="de-DE" sz="3600" b="1" dirty="0">
              <a:latin typeface="Open Sans Condensed" panose="020B0606030504020204" pitchFamily="34" charset="0"/>
              <a:ea typeface="Open Sans Condensed" panose="020B0606030504020204" pitchFamily="34" charset="0"/>
              <a:cs typeface="Open Sans Condensed" panose="020B0606030504020204" pitchFamily="34" charset="0"/>
            </a:endParaRPr>
          </a:p>
        </p:txBody>
      </p:sp>
      <p:pic>
        <p:nvPicPr>
          <p:cNvPr id="24" name="Grafik 6">
            <a:extLst>
              <a:ext uri="{FF2B5EF4-FFF2-40B4-BE49-F238E27FC236}">
                <a16:creationId xmlns:a16="http://schemas.microsoft.com/office/drawing/2014/main" id="{83AC0E97-85ED-E64B-BE0B-CC11ACA8D9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538" y="834358"/>
            <a:ext cx="8119508" cy="123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1" grpId="0" animBg="1"/>
      <p:bldP spid="9" grpId="0" animBg="1"/>
      <p:bldP spid="10" grpId="0" animBg="1"/>
      <p:bldP spid="23" grpId="0" animBg="1"/>
      <p:bldP spid="5" grpId="0" animBg="1"/>
      <p:bldP spid="6" grpId="0" animBg="1"/>
      <p:bldP spid="7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pierung 47"/>
          <p:cNvGrpSpPr/>
          <p:nvPr/>
        </p:nvGrpSpPr>
        <p:grpSpPr>
          <a:xfrm>
            <a:off x="505824" y="2373924"/>
            <a:ext cx="10540125" cy="2792356"/>
            <a:chOff x="85887" y="1686868"/>
            <a:chExt cx="9175678" cy="2292621"/>
          </a:xfrm>
        </p:grpSpPr>
        <p:sp>
          <p:nvSpPr>
            <p:cNvPr id="49" name="Rechteck 48"/>
            <p:cNvSpPr/>
            <p:nvPr/>
          </p:nvSpPr>
          <p:spPr>
            <a:xfrm>
              <a:off x="85887" y="1686868"/>
              <a:ext cx="9175678" cy="2292621"/>
            </a:xfrm>
            <a:prstGeom prst="rect">
              <a:avLst/>
            </a:prstGeom>
            <a:solidFill>
              <a:srgbClr val="00B0F0">
                <a:alpha val="34000"/>
              </a:srgbClr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50" name="Textfeld 49"/>
            <p:cNvSpPr txBox="1"/>
            <p:nvPr/>
          </p:nvSpPr>
          <p:spPr>
            <a:xfrm rot="16200000">
              <a:off x="-521500" y="2570085"/>
              <a:ext cx="1807298" cy="401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dirty="0">
                  <a:solidFill>
                    <a:srgbClr val="0070C0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LEBENDIGE SEELE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758" y="-22630"/>
            <a:ext cx="11849242" cy="1076845"/>
          </a:xfrm>
        </p:spPr>
        <p:txBody>
          <a:bodyPr/>
          <a:lstStyle/>
          <a:p>
            <a:r>
              <a:rPr lang="de-DE" dirty="0"/>
              <a:t>Der Mensch: Körper + Geist </a:t>
            </a:r>
            <a:r>
              <a:rPr lang="en-US" dirty="0"/>
              <a:t>= SEELE</a:t>
            </a:r>
            <a:endParaRPr lang="de-DE" dirty="0"/>
          </a:p>
        </p:txBody>
      </p:sp>
      <p:grpSp>
        <p:nvGrpSpPr>
          <p:cNvPr id="43" name="Gruppierung 42"/>
          <p:cNvGrpSpPr/>
          <p:nvPr/>
        </p:nvGrpSpPr>
        <p:grpSpPr>
          <a:xfrm>
            <a:off x="1231162" y="4448690"/>
            <a:ext cx="9832374" cy="2170516"/>
            <a:chOff x="1644392" y="1552668"/>
            <a:chExt cx="8599719" cy="2170516"/>
          </a:xfrm>
        </p:grpSpPr>
        <p:grpSp>
          <p:nvGrpSpPr>
            <p:cNvPr id="4" name="Group 381"/>
            <p:cNvGrpSpPr/>
            <p:nvPr/>
          </p:nvGrpSpPr>
          <p:grpSpPr>
            <a:xfrm>
              <a:off x="2052229" y="1984871"/>
              <a:ext cx="7568221" cy="1582492"/>
              <a:chOff x="-1" y="0"/>
              <a:chExt cx="7568219" cy="1582491"/>
            </a:xfrm>
          </p:grpSpPr>
          <p:sp>
            <p:nvSpPr>
              <p:cNvPr id="5" name="Shape 369"/>
              <p:cNvSpPr/>
              <p:nvPr/>
            </p:nvSpPr>
            <p:spPr>
              <a:xfrm flipV="1">
                <a:off x="7317735" y="39268"/>
                <a:ext cx="250483" cy="154322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6" name="Shape 370"/>
              <p:cNvSpPr/>
              <p:nvPr/>
            </p:nvSpPr>
            <p:spPr>
              <a:xfrm flipV="1">
                <a:off x="6863854" y="27800"/>
                <a:ext cx="224354" cy="154809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7" name="Shape 371"/>
              <p:cNvSpPr/>
              <p:nvPr/>
            </p:nvSpPr>
            <p:spPr>
              <a:xfrm flipV="1">
                <a:off x="6383393" y="27309"/>
                <a:ext cx="223362" cy="154858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8" name="Shape 372"/>
              <p:cNvSpPr/>
              <p:nvPr/>
            </p:nvSpPr>
            <p:spPr>
              <a:xfrm flipV="1">
                <a:off x="5957982" y="20406"/>
                <a:ext cx="163103" cy="128004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9" name="Shape 373"/>
              <p:cNvSpPr/>
              <p:nvPr/>
            </p:nvSpPr>
            <p:spPr>
              <a:xfrm flipV="1">
                <a:off x="5467920" y="0"/>
                <a:ext cx="194551" cy="1300449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0" name="Shape 374"/>
              <p:cNvSpPr/>
              <p:nvPr/>
            </p:nvSpPr>
            <p:spPr>
              <a:xfrm flipV="1">
                <a:off x="5047581" y="15973"/>
                <a:ext cx="98263" cy="128447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1" name="Shape 375"/>
              <p:cNvSpPr/>
              <p:nvPr/>
            </p:nvSpPr>
            <p:spPr>
              <a:xfrm flipH="1" flipV="1">
                <a:off x="-1" y="34047"/>
                <a:ext cx="290429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2" name="Shape 376"/>
              <p:cNvSpPr/>
              <p:nvPr/>
            </p:nvSpPr>
            <p:spPr>
              <a:xfrm flipH="1" flipV="1">
                <a:off x="2659587" y="22148"/>
                <a:ext cx="196501" cy="1278301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3" name="Shape 377"/>
              <p:cNvSpPr/>
              <p:nvPr/>
            </p:nvSpPr>
            <p:spPr>
              <a:xfrm flipH="1" flipV="1">
                <a:off x="2114396" y="36564"/>
                <a:ext cx="282881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4" name="Shape 378"/>
              <p:cNvSpPr/>
              <p:nvPr/>
            </p:nvSpPr>
            <p:spPr>
              <a:xfrm flipH="1" flipV="1">
                <a:off x="1560386" y="30514"/>
                <a:ext cx="266102" cy="145316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5" name="Shape 379"/>
              <p:cNvSpPr/>
              <p:nvPr/>
            </p:nvSpPr>
            <p:spPr>
              <a:xfrm flipH="1" flipV="1">
                <a:off x="1033350" y="30274"/>
                <a:ext cx="272907" cy="1545614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6" name="Shape 380"/>
              <p:cNvSpPr/>
              <p:nvPr/>
            </p:nvSpPr>
            <p:spPr>
              <a:xfrm flipH="1" flipV="1">
                <a:off x="519955" y="33085"/>
                <a:ext cx="294591" cy="1542802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17" name="Group 409"/>
            <p:cNvGrpSpPr/>
            <p:nvPr/>
          </p:nvGrpSpPr>
          <p:grpSpPr>
            <a:xfrm>
              <a:off x="1644392" y="1552668"/>
              <a:ext cx="8599719" cy="2075741"/>
              <a:chOff x="-2" y="-2"/>
              <a:chExt cx="8599718" cy="2075738"/>
            </a:xfrm>
          </p:grpSpPr>
          <p:grpSp>
            <p:nvGrpSpPr>
              <p:cNvPr id="18" name="Group 392"/>
              <p:cNvGrpSpPr/>
              <p:nvPr/>
            </p:nvGrpSpPr>
            <p:grpSpPr>
              <a:xfrm>
                <a:off x="-2" y="-2"/>
                <a:ext cx="4173639" cy="743921"/>
                <a:chOff x="-1" y="-1"/>
                <a:chExt cx="4173637" cy="743920"/>
              </a:xfrm>
            </p:grpSpPr>
            <p:sp>
              <p:nvSpPr>
                <p:cNvPr id="35" name="Shape 390"/>
                <p:cNvSpPr/>
                <p:nvPr/>
              </p:nvSpPr>
              <p:spPr>
                <a:xfrm>
                  <a:off x="-1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 sz="240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6" name="Shape 391"/>
                <p:cNvSpPr/>
                <p:nvPr/>
              </p:nvSpPr>
              <p:spPr>
                <a:xfrm>
                  <a:off x="-1" y="156518"/>
                  <a:ext cx="4173637" cy="430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l"/>
                  <a:r>
                    <a:rPr lang="de-DE" sz="28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  <a:endParaRPr lang="de-DE" b="1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  <p:grpSp>
            <p:nvGrpSpPr>
              <p:cNvPr id="19" name="Group 395"/>
              <p:cNvGrpSpPr/>
              <p:nvPr/>
            </p:nvGrpSpPr>
            <p:grpSpPr>
              <a:xfrm>
                <a:off x="4410697" y="-2"/>
                <a:ext cx="4189019" cy="743921"/>
                <a:chOff x="-1" y="-1"/>
                <a:chExt cx="4189017" cy="743920"/>
              </a:xfrm>
            </p:grpSpPr>
            <p:sp>
              <p:nvSpPr>
                <p:cNvPr id="33" name="Shape 393"/>
                <p:cNvSpPr/>
                <p:nvPr/>
              </p:nvSpPr>
              <p:spPr>
                <a:xfrm>
                  <a:off x="15379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 sz="240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4" name="Shape 394"/>
                <p:cNvSpPr/>
                <p:nvPr/>
              </p:nvSpPr>
              <p:spPr>
                <a:xfrm>
                  <a:off x="-1" y="156518"/>
                  <a:ext cx="4173637" cy="430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r"/>
                  <a:r>
                    <a:rPr lang="de-DE" sz="28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</a:p>
              </p:txBody>
            </p:sp>
          </p:grpSp>
          <p:grpSp>
            <p:nvGrpSpPr>
              <p:cNvPr id="20" name="Group 408"/>
              <p:cNvGrpSpPr/>
              <p:nvPr/>
            </p:nvGrpSpPr>
            <p:grpSpPr>
              <a:xfrm>
                <a:off x="544809" y="633833"/>
                <a:ext cx="7526297" cy="1441903"/>
                <a:chOff x="13276" y="75894"/>
                <a:chExt cx="7526295" cy="1441901"/>
              </a:xfrm>
            </p:grpSpPr>
            <p:sp>
              <p:nvSpPr>
                <p:cNvPr id="21" name="Shape 396"/>
                <p:cNvSpPr/>
                <p:nvPr/>
              </p:nvSpPr>
              <p:spPr>
                <a:xfrm>
                  <a:off x="13276" y="75894"/>
                  <a:ext cx="292317" cy="1279527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2" name="Shape 397"/>
                <p:cNvSpPr/>
                <p:nvPr/>
              </p:nvSpPr>
              <p:spPr>
                <a:xfrm>
                  <a:off x="544809" y="75895"/>
                  <a:ext cx="317226" cy="137425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3" name="Shape 398"/>
                <p:cNvSpPr/>
                <p:nvPr/>
              </p:nvSpPr>
              <p:spPr>
                <a:xfrm>
                  <a:off x="1081890" y="75896"/>
                  <a:ext cx="224804" cy="138085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4" name="Shape 399"/>
                <p:cNvSpPr/>
                <p:nvPr/>
              </p:nvSpPr>
              <p:spPr>
                <a:xfrm>
                  <a:off x="1607875" y="106009"/>
                  <a:ext cx="293283" cy="1344138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5" name="Shape 400"/>
                <p:cNvSpPr/>
                <p:nvPr/>
              </p:nvSpPr>
              <p:spPr>
                <a:xfrm>
                  <a:off x="2139408" y="106009"/>
                  <a:ext cx="288094" cy="125193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6" name="Shape 401"/>
                <p:cNvSpPr/>
                <p:nvPr/>
              </p:nvSpPr>
              <p:spPr>
                <a:xfrm>
                  <a:off x="2670941" y="106010"/>
                  <a:ext cx="192755" cy="93550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7" name="Shape 402"/>
                <p:cNvSpPr/>
                <p:nvPr/>
              </p:nvSpPr>
              <p:spPr>
                <a:xfrm flipH="1">
                  <a:off x="5072144" y="76115"/>
                  <a:ext cx="75582" cy="1098593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8" name="Shape 403"/>
                <p:cNvSpPr/>
                <p:nvPr/>
              </p:nvSpPr>
              <p:spPr>
                <a:xfrm flipH="1">
                  <a:off x="5431249" y="76115"/>
                  <a:ext cx="19369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9" name="Shape 404"/>
                <p:cNvSpPr/>
                <p:nvPr/>
              </p:nvSpPr>
              <p:spPr>
                <a:xfrm flipH="1">
                  <a:off x="5984050" y="76116"/>
                  <a:ext cx="100366" cy="137403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0" name="Shape 405"/>
                <p:cNvSpPr/>
                <p:nvPr/>
              </p:nvSpPr>
              <p:spPr>
                <a:xfrm flipH="1">
                  <a:off x="6393260" y="76116"/>
                  <a:ext cx="18804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1" name="Shape 406"/>
                <p:cNvSpPr/>
                <p:nvPr/>
              </p:nvSpPr>
              <p:spPr>
                <a:xfrm flipH="1">
                  <a:off x="6927916" y="76115"/>
                  <a:ext cx="132524" cy="144168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2" name="Shape 407"/>
                <p:cNvSpPr/>
                <p:nvPr/>
              </p:nvSpPr>
              <p:spPr>
                <a:xfrm flipH="1">
                  <a:off x="7328852" y="76114"/>
                  <a:ext cx="210719" cy="1380635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</p:grpSp>
        <p:grpSp>
          <p:nvGrpSpPr>
            <p:cNvPr id="37" name="Group 412"/>
            <p:cNvGrpSpPr/>
            <p:nvPr/>
          </p:nvGrpSpPr>
          <p:grpSpPr>
            <a:xfrm>
              <a:off x="2075870" y="2656381"/>
              <a:ext cx="3202047" cy="1066803"/>
              <a:chOff x="-31664" y="829206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38" name="Shape 410"/>
              <p:cNvSpPr/>
              <p:nvPr/>
            </p:nvSpPr>
            <p:spPr>
              <a:xfrm rot="21339690">
                <a:off x="-31664" y="829206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9" name="Shape 411"/>
              <p:cNvSpPr/>
              <p:nvPr/>
            </p:nvSpPr>
            <p:spPr>
              <a:xfrm rot="21339690">
                <a:off x="465022" y="1417617"/>
                <a:ext cx="2264189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 SYSTEM</a:t>
                </a:r>
                <a:endParaRPr dirty="0">
                  <a:solidFill>
                    <a:srgbClr val="FFFFFF"/>
                  </a:solidFill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40" name="Group 415"/>
            <p:cNvGrpSpPr/>
            <p:nvPr/>
          </p:nvGrpSpPr>
          <p:grpSpPr>
            <a:xfrm>
              <a:off x="6621513" y="2646977"/>
              <a:ext cx="3202047" cy="1066802"/>
              <a:chOff x="413775" y="-526505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41" name="Shape 413"/>
              <p:cNvSpPr/>
              <p:nvPr/>
            </p:nvSpPr>
            <p:spPr>
              <a:xfrm rot="308700">
                <a:off x="413775" y="-526505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2" name="Shape 414"/>
              <p:cNvSpPr/>
              <p:nvPr/>
            </p:nvSpPr>
            <p:spPr>
              <a:xfrm rot="501453">
                <a:off x="1228508" y="66237"/>
                <a:ext cx="1687904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lvl="0" algn="ctr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 SYSTEM</a:t>
                </a:r>
              </a:p>
            </p:txBody>
          </p:sp>
        </p:grpSp>
      </p:grpSp>
      <p:sp>
        <p:nvSpPr>
          <p:cNvPr id="44" name="Shape 420"/>
          <p:cNvSpPr/>
          <p:nvPr/>
        </p:nvSpPr>
        <p:spPr>
          <a:xfrm rot="21252858">
            <a:off x="3053360" y="5754405"/>
            <a:ext cx="89223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dirty="0">
                <a:latin typeface="Open Sans Condensed" charset="0"/>
                <a:ea typeface="Open Sans Condensed" charset="0"/>
                <a:cs typeface="Open Sans Condensed" charset="0"/>
              </a:rPr>
              <a:t>  </a:t>
            </a: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5" name="Shape 421"/>
          <p:cNvSpPr/>
          <p:nvPr/>
        </p:nvSpPr>
        <p:spPr>
          <a:xfrm rot="484482">
            <a:off x="8587061" y="5803883"/>
            <a:ext cx="77681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1231161" y="1665587"/>
            <a:ext cx="9814789" cy="2793722"/>
          </a:xfrm>
          <a:prstGeom prst="rect">
            <a:avLst/>
          </a:prstGeom>
          <a:solidFill>
            <a:srgbClr val="C00000">
              <a:alpha val="6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  <a:p>
            <a:pPr algn="ctr"/>
            <a:endParaRPr lang="de-DE" sz="36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225355" y="5939071"/>
            <a:ext cx="1875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>
                <a:latin typeface="Open Sans Condensed" charset="0"/>
                <a:ea typeface="Open Sans Condensed" charset="0"/>
                <a:cs typeface="Open Sans Condensed" charset="0"/>
              </a:rPr>
              <a:t>KÖRPER</a:t>
            </a:r>
            <a:endParaRPr lang="de-DE" sz="44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454785" y="2800838"/>
            <a:ext cx="31832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GEDANKEN</a:t>
            </a:r>
            <a:endParaRPr lang="en-US" sz="3200" b="1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4668010" y="3797639"/>
            <a:ext cx="30556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ENTSCHEIDUNGEN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2902394" y="4559306"/>
            <a:ext cx="2997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ELEKTISCHER STROM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6325252" y="4546866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ELEKTRISCHER STROM</a:t>
            </a:r>
          </a:p>
        </p:txBody>
      </p:sp>
      <p:pic>
        <p:nvPicPr>
          <p:cNvPr id="56" name="Bild 5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8658" y="3807338"/>
            <a:ext cx="574367" cy="574367"/>
          </a:xfrm>
          <a:prstGeom prst="rect">
            <a:avLst/>
          </a:prstGeom>
        </p:spPr>
      </p:pic>
      <p:pic>
        <p:nvPicPr>
          <p:cNvPr id="57" name="Bild 5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5073" y="3827672"/>
            <a:ext cx="574367" cy="57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5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Wesentliche Unterschiede von Geist und Körper</a:t>
            </a:r>
          </a:p>
        </p:txBody>
      </p:sp>
      <p:grpSp>
        <p:nvGrpSpPr>
          <p:cNvPr id="4" name="Gruppierung 3"/>
          <p:cNvGrpSpPr/>
          <p:nvPr/>
        </p:nvGrpSpPr>
        <p:grpSpPr>
          <a:xfrm>
            <a:off x="254960" y="4159398"/>
            <a:ext cx="11521760" cy="2278777"/>
            <a:chOff x="262822" y="6344522"/>
            <a:chExt cx="10528149" cy="2278777"/>
          </a:xfrm>
        </p:grpSpPr>
        <p:grpSp>
          <p:nvGrpSpPr>
            <p:cNvPr id="5" name="Gruppierung 5"/>
            <p:cNvGrpSpPr/>
            <p:nvPr/>
          </p:nvGrpSpPr>
          <p:grpSpPr>
            <a:xfrm>
              <a:off x="799103" y="6673233"/>
              <a:ext cx="8680549" cy="1534449"/>
              <a:chOff x="1075138" y="2191453"/>
              <a:chExt cx="7108221" cy="1984816"/>
            </a:xfrm>
          </p:grpSpPr>
          <p:cxnSp>
            <p:nvCxnSpPr>
              <p:cNvPr id="25" name="Gerade Verbindung mit Pfeil 24"/>
              <p:cNvCxnSpPr/>
              <p:nvPr/>
            </p:nvCxnSpPr>
            <p:spPr>
              <a:xfrm flipV="1">
                <a:off x="7918220" y="2324203"/>
                <a:ext cx="265139" cy="1736849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mit Pfeil 25"/>
              <p:cNvCxnSpPr/>
              <p:nvPr/>
            </p:nvCxnSpPr>
            <p:spPr>
              <a:xfrm flipV="1">
                <a:off x="7458408" y="2256889"/>
                <a:ext cx="222986" cy="171068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 Verbindung mit Pfeil 26"/>
              <p:cNvCxnSpPr/>
              <p:nvPr/>
            </p:nvCxnSpPr>
            <p:spPr>
              <a:xfrm flipV="1">
                <a:off x="7000134" y="2218763"/>
                <a:ext cx="251108" cy="1717517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 Verbindung mit Pfeil 27"/>
              <p:cNvCxnSpPr/>
              <p:nvPr/>
            </p:nvCxnSpPr>
            <p:spPr>
              <a:xfrm flipV="1">
                <a:off x="6565941" y="2211859"/>
                <a:ext cx="199629" cy="1718079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 Verbindung mit Pfeil 28"/>
              <p:cNvCxnSpPr/>
              <p:nvPr/>
            </p:nvCxnSpPr>
            <p:spPr>
              <a:xfrm flipV="1">
                <a:off x="6063052" y="2191453"/>
                <a:ext cx="243903" cy="171976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 Verbindung mit Pfeil 29"/>
              <p:cNvCxnSpPr/>
              <p:nvPr/>
            </p:nvCxnSpPr>
            <p:spPr>
              <a:xfrm flipV="1">
                <a:off x="5552952" y="2207428"/>
                <a:ext cx="237380" cy="1665967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 Verbindung mit Pfeil 30"/>
              <p:cNvCxnSpPr/>
              <p:nvPr/>
            </p:nvCxnSpPr>
            <p:spPr>
              <a:xfrm flipH="1" flipV="1">
                <a:off x="1075138" y="2225501"/>
                <a:ext cx="378149" cy="1950768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 Verbindung mit Pfeil 31"/>
              <p:cNvCxnSpPr/>
              <p:nvPr/>
            </p:nvCxnSpPr>
            <p:spPr>
              <a:xfrm flipH="1" flipV="1">
                <a:off x="3734728" y="2213601"/>
                <a:ext cx="283708" cy="1636357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Gerade Verbindung mit Pfeil 32"/>
              <p:cNvCxnSpPr/>
              <p:nvPr/>
            </p:nvCxnSpPr>
            <p:spPr>
              <a:xfrm flipH="1" flipV="1">
                <a:off x="3189535" y="2228018"/>
                <a:ext cx="334017" cy="1686142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 Verbindung mit Pfeil 33"/>
              <p:cNvCxnSpPr/>
              <p:nvPr/>
            </p:nvCxnSpPr>
            <p:spPr>
              <a:xfrm flipH="1" flipV="1">
                <a:off x="2635525" y="2221968"/>
                <a:ext cx="349579" cy="174560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Gerade Verbindung mit Pfeil 34"/>
              <p:cNvCxnSpPr/>
              <p:nvPr/>
            </p:nvCxnSpPr>
            <p:spPr>
              <a:xfrm flipH="1" flipV="1">
                <a:off x="2108490" y="2221730"/>
                <a:ext cx="315833" cy="1591414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 Verbindung mit Pfeil 35"/>
              <p:cNvCxnSpPr/>
              <p:nvPr/>
            </p:nvCxnSpPr>
            <p:spPr>
              <a:xfrm flipH="1" flipV="1">
                <a:off x="1595094" y="2224539"/>
                <a:ext cx="384060" cy="1755093"/>
              </a:xfrm>
              <a:prstGeom prst="straightConnector1">
                <a:avLst/>
              </a:prstGeom>
              <a:ln w="57150">
                <a:solidFill>
                  <a:schemeClr val="accent1">
                    <a:lumMod val="75000"/>
                  </a:schemeClr>
                </a:solidFill>
                <a:headEnd type="oval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uppierung 6"/>
            <p:cNvGrpSpPr/>
            <p:nvPr/>
          </p:nvGrpSpPr>
          <p:grpSpPr>
            <a:xfrm>
              <a:off x="262822" y="6344522"/>
              <a:ext cx="10528149" cy="2278777"/>
              <a:chOff x="636669" y="1752189"/>
              <a:chExt cx="8621160" cy="2947607"/>
            </a:xfrm>
          </p:grpSpPr>
          <p:grpSp>
            <p:nvGrpSpPr>
              <p:cNvPr id="7" name="Gruppierung 13"/>
              <p:cNvGrpSpPr/>
              <p:nvPr/>
            </p:nvGrpSpPr>
            <p:grpSpPr>
              <a:xfrm>
                <a:off x="636669" y="1752189"/>
                <a:ext cx="8621160" cy="2596297"/>
                <a:chOff x="636674" y="3797085"/>
                <a:chExt cx="8621160" cy="2596297"/>
              </a:xfrm>
            </p:grpSpPr>
            <p:sp>
              <p:nvSpPr>
                <p:cNvPr id="10" name="Rechteck 9"/>
                <p:cNvSpPr/>
                <p:nvPr/>
              </p:nvSpPr>
              <p:spPr>
                <a:xfrm>
                  <a:off x="636674" y="3797085"/>
                  <a:ext cx="4223423" cy="743918"/>
                </a:xfrm>
                <a:prstGeom prst="rect">
                  <a:avLst/>
                </a:prstGeom>
                <a:solidFill>
                  <a:srgbClr val="1A846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de-DE" dirty="0"/>
                    <a:t>HIRNRINDE</a:t>
                  </a:r>
                </a:p>
              </p:txBody>
            </p:sp>
            <p:sp>
              <p:nvSpPr>
                <p:cNvPr id="11" name="Rechteck 10"/>
                <p:cNvSpPr/>
                <p:nvPr/>
              </p:nvSpPr>
              <p:spPr>
                <a:xfrm>
                  <a:off x="5101262" y="3797085"/>
                  <a:ext cx="4156572" cy="743918"/>
                </a:xfrm>
                <a:prstGeom prst="rect">
                  <a:avLst/>
                </a:prstGeom>
                <a:solidFill>
                  <a:srgbClr val="1A846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r>
                    <a:rPr lang="de-DE" dirty="0"/>
                    <a:t>HIRNRINDE</a:t>
                  </a:r>
                </a:p>
              </p:txBody>
            </p:sp>
            <p:grpSp>
              <p:nvGrpSpPr>
                <p:cNvPr id="12" name="Gruppierung 18"/>
                <p:cNvGrpSpPr/>
                <p:nvPr/>
              </p:nvGrpSpPr>
              <p:grpSpPr>
                <a:xfrm>
                  <a:off x="1208867" y="4355024"/>
                  <a:ext cx="7120948" cy="2038358"/>
                  <a:chOff x="1208867" y="4355024"/>
                  <a:chExt cx="7120948" cy="2038358"/>
                </a:xfrm>
              </p:grpSpPr>
              <p:cxnSp>
                <p:nvCxnSpPr>
                  <p:cNvPr id="13" name="Gerade Verbindung mit Pfeil 12"/>
                  <p:cNvCxnSpPr/>
                  <p:nvPr/>
                </p:nvCxnSpPr>
                <p:spPr>
                  <a:xfrm>
                    <a:off x="1208867" y="4355024"/>
                    <a:ext cx="425466" cy="2038358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Gerade Verbindung mit Pfeil 13"/>
                  <p:cNvCxnSpPr/>
                  <p:nvPr/>
                </p:nvCxnSpPr>
                <p:spPr>
                  <a:xfrm>
                    <a:off x="2271933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Gerade Verbindung mit Pfeil 14"/>
                  <p:cNvCxnSpPr/>
                  <p:nvPr/>
                </p:nvCxnSpPr>
                <p:spPr>
                  <a:xfrm>
                    <a:off x="2803466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Gerade Verbindung mit Pfeil 15"/>
                  <p:cNvCxnSpPr/>
                  <p:nvPr/>
                </p:nvCxnSpPr>
                <p:spPr>
                  <a:xfrm>
                    <a:off x="3334999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Gerade Verbindung mit Pfeil 16"/>
                  <p:cNvCxnSpPr/>
                  <p:nvPr/>
                </p:nvCxnSpPr>
                <p:spPr>
                  <a:xfrm>
                    <a:off x="3866532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Gerade Verbindung mit Pfeil 17"/>
                  <p:cNvCxnSpPr/>
                  <p:nvPr/>
                </p:nvCxnSpPr>
                <p:spPr>
                  <a:xfrm flipH="1">
                    <a:off x="5672380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Gerade Verbindung mit Pfeil 18"/>
                  <p:cNvCxnSpPr/>
                  <p:nvPr/>
                </p:nvCxnSpPr>
                <p:spPr>
                  <a:xfrm flipH="1">
                    <a:off x="6149606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Gerade Verbindung mit Pfeil 19"/>
                  <p:cNvCxnSpPr/>
                  <p:nvPr/>
                </p:nvCxnSpPr>
                <p:spPr>
                  <a:xfrm flipH="1">
                    <a:off x="6626832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Gerade Verbindung mit Pfeil 20"/>
                  <p:cNvCxnSpPr/>
                  <p:nvPr/>
                </p:nvCxnSpPr>
                <p:spPr>
                  <a:xfrm flipH="1">
                    <a:off x="7105965" y="4355024"/>
                    <a:ext cx="265583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Gerade Verbindung mit Pfeil 21"/>
                  <p:cNvCxnSpPr/>
                  <p:nvPr/>
                </p:nvCxnSpPr>
                <p:spPr>
                  <a:xfrm flipH="1">
                    <a:off x="7564920" y="4373537"/>
                    <a:ext cx="273294" cy="1804593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Gerade Verbindung mit Pfeil 22"/>
                  <p:cNvCxnSpPr/>
                  <p:nvPr/>
                </p:nvCxnSpPr>
                <p:spPr>
                  <a:xfrm flipH="1">
                    <a:off x="7979958" y="4355024"/>
                    <a:ext cx="349857" cy="2038358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Gerade Verbindung mit Pfeil 23"/>
                  <p:cNvCxnSpPr/>
                  <p:nvPr/>
                </p:nvCxnSpPr>
                <p:spPr>
                  <a:xfrm>
                    <a:off x="1740400" y="4355024"/>
                    <a:ext cx="294469" cy="1683332"/>
                  </a:xfrm>
                  <a:prstGeom prst="straightConnector1">
                    <a:avLst/>
                  </a:prstGeom>
                  <a:ln w="57150">
                    <a:solidFill>
                      <a:schemeClr val="accent2">
                        <a:lumMod val="60000"/>
                        <a:lumOff val="40000"/>
                      </a:schemeClr>
                    </a:solidFill>
                    <a:headEnd type="oval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8" name="Oval 7"/>
              <p:cNvSpPr/>
              <p:nvPr/>
            </p:nvSpPr>
            <p:spPr>
              <a:xfrm rot="21216932">
                <a:off x="1239765" y="3599834"/>
                <a:ext cx="3202044" cy="1066800"/>
              </a:xfrm>
              <a:prstGeom prst="ellipse">
                <a:avLst/>
              </a:prstGeom>
              <a:solidFill>
                <a:srgbClr val="1A846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LIMBISCHE SYSTEM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 rot="501452">
                <a:off x="5276374" y="3632996"/>
                <a:ext cx="3202044" cy="1066800"/>
              </a:xfrm>
              <a:prstGeom prst="ellipse">
                <a:avLst/>
              </a:prstGeom>
              <a:solidFill>
                <a:srgbClr val="1A846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LIMBISCHE SYSTEM</a:t>
                </a:r>
              </a:p>
            </p:txBody>
          </p:sp>
        </p:grpSp>
      </p:grpSp>
      <p:sp>
        <p:nvSpPr>
          <p:cNvPr id="42" name="Rechteck 41"/>
          <p:cNvSpPr/>
          <p:nvPr/>
        </p:nvSpPr>
        <p:spPr>
          <a:xfrm>
            <a:off x="258782" y="1184223"/>
            <a:ext cx="11512043" cy="2975176"/>
          </a:xfrm>
          <a:prstGeom prst="rect">
            <a:avLst/>
          </a:prstGeom>
          <a:solidFill>
            <a:srgbClr val="C00000">
              <a:alpha val="6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3600" b="1" dirty="0">
                <a:latin typeface="Open Sans Condensed" charset="0"/>
                <a:ea typeface="Open Sans Condensed" charset="0"/>
                <a:cs typeface="Open Sans Condensed" charset="0"/>
              </a:rPr>
              <a:t>GEIST: 	</a:t>
            </a: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- KANN IMMER NUR SELBER HANDELN</a:t>
            </a:r>
          </a:p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	    	- KANN NIE GEZWUNGEN WERDEN, ETWAS ZU TUN </a:t>
            </a:r>
          </a:p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		- KANN DENKEN, FÜHLEN, SEHEN, RIECHEN, SCHMECKEN, HÖREN, 			  	  ENTSCHEIDEN</a:t>
            </a:r>
          </a:p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		- NUR ER KANN DEN KÖRPER IN BEWEGUNG SETZEN</a:t>
            </a:r>
          </a:p>
          <a:p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		- NUR ER KANN MIT MENSCHEN, TIEREN UND GOTT EINE BEZIEHUNG HABEN</a:t>
            </a:r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249067" y="4155915"/>
            <a:ext cx="11513802" cy="2488580"/>
          </a:xfrm>
          <a:prstGeom prst="rect">
            <a:avLst/>
          </a:prstGeom>
          <a:solidFill>
            <a:srgbClr val="1A8469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 dirty="0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r>
              <a:rPr lang="de-DE" sz="36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KÖRPER</a:t>
            </a:r>
            <a:r>
              <a:rPr lang="de-DE" sz="36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: 	</a:t>
            </a: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-</a:t>
            </a:r>
            <a:r>
              <a:rPr lang="de-DE" sz="36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 </a:t>
            </a:r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GEHORCHT BEFEHLEN</a:t>
            </a:r>
          </a:p>
          <a:p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		-  KANN GEZWUNGEN WERDEN</a:t>
            </a:r>
          </a:p>
          <a:p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		-  HAT KEINE GEISTIGEN FÄHIGKEITEN (DENKEN, FÜHLEN, ENTSCHEIDEN)</a:t>
            </a:r>
          </a:p>
          <a:p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		-  UNFÄHIGKEIT ZUR BEWEGUNG  </a:t>
            </a:r>
          </a:p>
          <a:p>
            <a:r>
              <a:rPr lang="de-DE" sz="24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		-  KANN INFORMATION AUFNEHMEN, SPEICHERN UND WEITERLEITEN</a:t>
            </a:r>
          </a:p>
        </p:txBody>
      </p:sp>
      <p:sp>
        <p:nvSpPr>
          <p:cNvPr id="44" name="Oval 43"/>
          <p:cNvSpPr/>
          <p:nvPr/>
        </p:nvSpPr>
        <p:spPr>
          <a:xfrm>
            <a:off x="254960" y="3671814"/>
            <a:ext cx="11515866" cy="1063213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ALLE FUNKTIONEN NUR MÖGLICH, WENN BEIDE VERBUNDEN 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 </a:t>
            </a:r>
            <a:r>
              <a:rPr lang="de-DE" sz="36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SEELE</a:t>
            </a:r>
          </a:p>
        </p:txBody>
      </p:sp>
    </p:spTree>
    <p:extLst>
      <p:ext uri="{BB962C8B-B14F-4D97-AF65-F5344CB8AC3E}">
        <p14:creationId xmlns:p14="http://schemas.microsoft.com/office/powerpoint/2010/main" val="130994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allAtOnce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000C5C-7D09-5F45-AB36-B9C254397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Aufgaben des menschlichen Geistes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D7F8E7B-DE63-D340-83C1-82EB43FA63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04" y="1782086"/>
            <a:ext cx="2463501" cy="4833028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7F62A5A-62C7-4A4A-BB98-94F53D6D3592}"/>
              </a:ext>
            </a:extLst>
          </p:cNvPr>
          <p:cNvSpPr/>
          <p:nvPr/>
        </p:nvSpPr>
        <p:spPr>
          <a:xfrm>
            <a:off x="6052404" y="1766531"/>
            <a:ext cx="876300" cy="421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B8FD379-0A11-FD47-ADD4-E7A6ABBDED41}"/>
              </a:ext>
            </a:extLst>
          </p:cNvPr>
          <p:cNvSpPr/>
          <p:nvPr/>
        </p:nvSpPr>
        <p:spPr>
          <a:xfrm>
            <a:off x="5573226" y="1059805"/>
            <a:ext cx="1834656" cy="5957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9AD804B-51EA-BF4F-9110-E472CAE0F546}"/>
              </a:ext>
            </a:extLst>
          </p:cNvPr>
          <p:cNvCxnSpPr>
            <a:cxnSpLocks/>
            <a:stCxn id="7" idx="4"/>
            <a:endCxn id="6" idx="0"/>
          </p:cNvCxnSpPr>
          <p:nvPr/>
        </p:nvCxnSpPr>
        <p:spPr>
          <a:xfrm>
            <a:off x="6490554" y="1655594"/>
            <a:ext cx="0" cy="1109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>
            <a:extLst>
              <a:ext uri="{FF2B5EF4-FFF2-40B4-BE49-F238E27FC236}">
                <a16:creationId xmlns:a16="http://schemas.microsoft.com/office/drawing/2014/main" id="{0A03C31A-A415-E847-88E5-34F012CD913D}"/>
              </a:ext>
            </a:extLst>
          </p:cNvPr>
          <p:cNvSpPr/>
          <p:nvPr/>
        </p:nvSpPr>
        <p:spPr>
          <a:xfrm>
            <a:off x="299929" y="2251548"/>
            <a:ext cx="4285069" cy="436356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STEUERT </a:t>
            </a:r>
            <a:r>
              <a:rPr lang="de-DE" sz="2800" b="1" u="sng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</a:t>
            </a:r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CHEMISCHEN PROZESSE IM  KÖRPER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NERVENSYSTEM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HORMONELLES SYSTEM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IMMUNSYSTEM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VERDAUUNGS SYSTEM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de-DE" sz="28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BLUTZUCKER </a:t>
            </a:r>
          </a:p>
          <a:p>
            <a:pPr algn="ctr"/>
            <a:r>
              <a:rPr lang="de-DE" sz="36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HÄLT ALLE REAKTIONEN IM GLEICHGEWICHT</a:t>
            </a:r>
          </a:p>
          <a:p>
            <a:pPr marL="457200" indent="-457200">
              <a:buFont typeface="Wingdings" pitchFamily="2" charset="2"/>
              <a:buChar char="Ø"/>
            </a:pPr>
            <a:endParaRPr lang="de-DE" sz="2800" b="1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marL="914400" lvl="1" indent="-457200" algn="ctr">
              <a:buFont typeface="Wingdings" pitchFamily="2" charset="2"/>
              <a:buChar char="Ø"/>
            </a:pPr>
            <a:endParaRPr lang="de-DE" sz="2800" b="1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20F4D40-14BF-EA40-9C30-FF0324DAF8F6}"/>
              </a:ext>
            </a:extLst>
          </p:cNvPr>
          <p:cNvSpPr/>
          <p:nvPr/>
        </p:nvSpPr>
        <p:spPr>
          <a:xfrm>
            <a:off x="299928" y="1174704"/>
            <a:ext cx="4285069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dirty="0">
                <a:solidFill>
                  <a:prstClr val="white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GEIST</a:t>
            </a:r>
            <a:endParaRPr lang="de-DE" sz="40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F8A017E-2BD7-AC43-BFAC-C0F629B572E7}"/>
              </a:ext>
            </a:extLst>
          </p:cNvPr>
          <p:cNvSpPr/>
          <p:nvPr/>
        </p:nvSpPr>
        <p:spPr>
          <a:xfrm>
            <a:off x="7695891" y="2225503"/>
            <a:ext cx="4285069" cy="43635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REAGIERT AUF DIE GEDANKEN DES GEISTES (ELEKTRISCHE STROM</a:t>
            </a:r>
          </a:p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UND</a:t>
            </a:r>
          </a:p>
          <a:p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REAGIERT AUF DIE CHEMIE (ESSEN, TRINKEN, ATMEN), WELCHE DER GEIST IHM ZUFÜHRT</a:t>
            </a:r>
          </a:p>
          <a:p>
            <a:endParaRPr lang="de-DE" sz="32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marL="914400" lvl="1" indent="-457200" algn="ctr">
              <a:buFont typeface="Wingdings" pitchFamily="2" charset="2"/>
              <a:buChar char="Ø"/>
            </a:pPr>
            <a:endParaRPr lang="de-DE" sz="32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6CEE35E-84B6-A144-8965-A04854A2E5AC}"/>
              </a:ext>
            </a:extLst>
          </p:cNvPr>
          <p:cNvSpPr/>
          <p:nvPr/>
        </p:nvSpPr>
        <p:spPr>
          <a:xfrm>
            <a:off x="7695890" y="1148659"/>
            <a:ext cx="4285069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dirty="0">
                <a:solidFill>
                  <a:prstClr val="white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KÖRPER</a:t>
            </a:r>
            <a:endParaRPr lang="de-DE" sz="4000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F3E7B0C-B05A-D840-B83F-CE43440AB085}"/>
              </a:ext>
            </a:extLst>
          </p:cNvPr>
          <p:cNvSpPr/>
          <p:nvPr/>
        </p:nvSpPr>
        <p:spPr>
          <a:xfrm>
            <a:off x="5495993" y="1902930"/>
            <a:ext cx="198912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ELEKTRIZITÄT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4FBDE77-22D6-7946-BBA4-1C9B7D677B3E}"/>
              </a:ext>
            </a:extLst>
          </p:cNvPr>
          <p:cNvSpPr/>
          <p:nvPr/>
        </p:nvSpPr>
        <p:spPr>
          <a:xfrm>
            <a:off x="5908595" y="2832885"/>
            <a:ext cx="198912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CHEMIE</a:t>
            </a:r>
          </a:p>
        </p:txBody>
      </p:sp>
    </p:spTree>
    <p:extLst>
      <p:ext uri="{BB962C8B-B14F-4D97-AF65-F5344CB8AC3E}">
        <p14:creationId xmlns:p14="http://schemas.microsoft.com/office/powerpoint/2010/main" val="361279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Erster</a:t>
            </a:r>
            <a:r>
              <a:rPr lang="de-DE" dirty="0">
                <a:latin typeface="Futura Condensed Medium" charset="0"/>
                <a:ea typeface="Futura Condensed Medium" charset="0"/>
                <a:cs typeface="Futura Condensed Medium" charset="0"/>
              </a:rPr>
              <a:t> </a:t>
            </a:r>
            <a:r>
              <a:rPr lang="de-DE" dirty="0"/>
              <a:t>Fall</a:t>
            </a:r>
          </a:p>
        </p:txBody>
      </p:sp>
      <p:grpSp>
        <p:nvGrpSpPr>
          <p:cNvPr id="4" name="Gruppierung 3"/>
          <p:cNvGrpSpPr/>
          <p:nvPr/>
        </p:nvGrpSpPr>
        <p:grpSpPr>
          <a:xfrm>
            <a:off x="505824" y="2373924"/>
            <a:ext cx="10540125" cy="2792356"/>
            <a:chOff x="85887" y="1686868"/>
            <a:chExt cx="9175678" cy="2292621"/>
          </a:xfrm>
        </p:grpSpPr>
        <p:sp>
          <p:nvSpPr>
            <p:cNvPr id="5" name="Rechteck 4"/>
            <p:cNvSpPr/>
            <p:nvPr/>
          </p:nvSpPr>
          <p:spPr>
            <a:xfrm>
              <a:off x="85887" y="1686868"/>
              <a:ext cx="9175678" cy="2292621"/>
            </a:xfrm>
            <a:prstGeom prst="rect">
              <a:avLst/>
            </a:prstGeom>
            <a:solidFill>
              <a:srgbClr val="00B0F0">
                <a:alpha val="34000"/>
              </a:srgbClr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 rot="16200000">
              <a:off x="-521500" y="2570085"/>
              <a:ext cx="1807298" cy="401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dirty="0">
                  <a:solidFill>
                    <a:srgbClr val="0070C0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LEBENDIGE SEELE</a:t>
              </a:r>
            </a:p>
          </p:txBody>
        </p:sp>
      </p:grpSp>
      <p:grpSp>
        <p:nvGrpSpPr>
          <p:cNvPr id="7" name="Gruppierung 6"/>
          <p:cNvGrpSpPr/>
          <p:nvPr/>
        </p:nvGrpSpPr>
        <p:grpSpPr>
          <a:xfrm>
            <a:off x="1231162" y="4448690"/>
            <a:ext cx="9832374" cy="2172236"/>
            <a:chOff x="1644392" y="1552668"/>
            <a:chExt cx="8599719" cy="2172236"/>
          </a:xfrm>
        </p:grpSpPr>
        <p:grpSp>
          <p:nvGrpSpPr>
            <p:cNvPr id="8" name="Group 381"/>
            <p:cNvGrpSpPr/>
            <p:nvPr/>
          </p:nvGrpSpPr>
          <p:grpSpPr>
            <a:xfrm>
              <a:off x="2052229" y="1984871"/>
              <a:ext cx="7568221" cy="1582492"/>
              <a:chOff x="-1" y="0"/>
              <a:chExt cx="7568219" cy="1582491"/>
            </a:xfrm>
          </p:grpSpPr>
          <p:sp>
            <p:nvSpPr>
              <p:cNvPr id="35" name="Shape 369"/>
              <p:cNvSpPr/>
              <p:nvPr/>
            </p:nvSpPr>
            <p:spPr>
              <a:xfrm flipV="1">
                <a:off x="7317735" y="39268"/>
                <a:ext cx="250483" cy="154322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6" name="Shape 370"/>
              <p:cNvSpPr/>
              <p:nvPr/>
            </p:nvSpPr>
            <p:spPr>
              <a:xfrm flipV="1">
                <a:off x="6863854" y="27800"/>
                <a:ext cx="224354" cy="154809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7" name="Shape 371"/>
              <p:cNvSpPr/>
              <p:nvPr/>
            </p:nvSpPr>
            <p:spPr>
              <a:xfrm flipV="1">
                <a:off x="6383393" y="27309"/>
                <a:ext cx="223362" cy="154858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8" name="Shape 372"/>
              <p:cNvSpPr/>
              <p:nvPr/>
            </p:nvSpPr>
            <p:spPr>
              <a:xfrm flipV="1">
                <a:off x="5957982" y="20406"/>
                <a:ext cx="163103" cy="128004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9" name="Shape 373"/>
              <p:cNvSpPr/>
              <p:nvPr/>
            </p:nvSpPr>
            <p:spPr>
              <a:xfrm flipV="1">
                <a:off x="5467920" y="0"/>
                <a:ext cx="194551" cy="1300449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0" name="Shape 374"/>
              <p:cNvSpPr/>
              <p:nvPr/>
            </p:nvSpPr>
            <p:spPr>
              <a:xfrm flipV="1">
                <a:off x="5047581" y="15973"/>
                <a:ext cx="98263" cy="128447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1" name="Shape 375"/>
              <p:cNvSpPr/>
              <p:nvPr/>
            </p:nvSpPr>
            <p:spPr>
              <a:xfrm flipH="1" flipV="1">
                <a:off x="-1" y="34047"/>
                <a:ext cx="290429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2" name="Shape 376"/>
              <p:cNvSpPr/>
              <p:nvPr/>
            </p:nvSpPr>
            <p:spPr>
              <a:xfrm flipH="1" flipV="1">
                <a:off x="2659587" y="22148"/>
                <a:ext cx="196501" cy="1278301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3" name="Shape 377"/>
              <p:cNvSpPr/>
              <p:nvPr/>
            </p:nvSpPr>
            <p:spPr>
              <a:xfrm flipH="1" flipV="1">
                <a:off x="2114396" y="36564"/>
                <a:ext cx="282881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4" name="Shape 378"/>
              <p:cNvSpPr/>
              <p:nvPr/>
            </p:nvSpPr>
            <p:spPr>
              <a:xfrm flipH="1" flipV="1">
                <a:off x="1560386" y="30514"/>
                <a:ext cx="266102" cy="145316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5" name="Shape 379"/>
              <p:cNvSpPr/>
              <p:nvPr/>
            </p:nvSpPr>
            <p:spPr>
              <a:xfrm flipH="1" flipV="1">
                <a:off x="1033350" y="30274"/>
                <a:ext cx="272907" cy="1545614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6" name="Shape 380"/>
              <p:cNvSpPr/>
              <p:nvPr/>
            </p:nvSpPr>
            <p:spPr>
              <a:xfrm flipH="1" flipV="1">
                <a:off x="519955" y="33085"/>
                <a:ext cx="294591" cy="1542802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9" name="Group 409"/>
            <p:cNvGrpSpPr/>
            <p:nvPr/>
          </p:nvGrpSpPr>
          <p:grpSpPr>
            <a:xfrm>
              <a:off x="1644392" y="1552668"/>
              <a:ext cx="8599719" cy="2075741"/>
              <a:chOff x="-2" y="-2"/>
              <a:chExt cx="8599718" cy="2075738"/>
            </a:xfrm>
          </p:grpSpPr>
          <p:grpSp>
            <p:nvGrpSpPr>
              <p:cNvPr id="16" name="Group 392"/>
              <p:cNvGrpSpPr/>
              <p:nvPr/>
            </p:nvGrpSpPr>
            <p:grpSpPr>
              <a:xfrm>
                <a:off x="-2" y="-2"/>
                <a:ext cx="4173639" cy="743921"/>
                <a:chOff x="-1" y="-1"/>
                <a:chExt cx="4173637" cy="743920"/>
              </a:xfrm>
            </p:grpSpPr>
            <p:sp>
              <p:nvSpPr>
                <p:cNvPr id="33" name="Shape 390"/>
                <p:cNvSpPr/>
                <p:nvPr/>
              </p:nvSpPr>
              <p:spPr>
                <a:xfrm>
                  <a:off x="-1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4" name="Shape 391"/>
                <p:cNvSpPr/>
                <p:nvPr/>
              </p:nvSpPr>
              <p:spPr>
                <a:xfrm>
                  <a:off x="-1" y="187294"/>
                  <a:ext cx="4173637" cy="3693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l"/>
                  <a:r>
                    <a:rPr lang="de-DE" sz="24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  <a:endParaRPr lang="de-DE" b="1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  <p:grpSp>
            <p:nvGrpSpPr>
              <p:cNvPr id="17" name="Group 395"/>
              <p:cNvGrpSpPr/>
              <p:nvPr/>
            </p:nvGrpSpPr>
            <p:grpSpPr>
              <a:xfrm>
                <a:off x="4410697" y="-2"/>
                <a:ext cx="4189019" cy="743921"/>
                <a:chOff x="-1" y="-1"/>
                <a:chExt cx="4189017" cy="743920"/>
              </a:xfrm>
            </p:grpSpPr>
            <p:sp>
              <p:nvSpPr>
                <p:cNvPr id="31" name="Shape 393"/>
                <p:cNvSpPr/>
                <p:nvPr/>
              </p:nvSpPr>
              <p:spPr>
                <a:xfrm>
                  <a:off x="15379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2" name="Shape 394"/>
                <p:cNvSpPr/>
                <p:nvPr/>
              </p:nvSpPr>
              <p:spPr>
                <a:xfrm>
                  <a:off x="-1" y="187294"/>
                  <a:ext cx="4173637" cy="3693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r"/>
                  <a:r>
                    <a:rPr lang="de-DE" sz="24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  <a:endParaRPr lang="de-DE" b="1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  <p:grpSp>
            <p:nvGrpSpPr>
              <p:cNvPr id="18" name="Group 408"/>
              <p:cNvGrpSpPr/>
              <p:nvPr/>
            </p:nvGrpSpPr>
            <p:grpSpPr>
              <a:xfrm>
                <a:off x="544809" y="633833"/>
                <a:ext cx="7526297" cy="1441903"/>
                <a:chOff x="13276" y="75894"/>
                <a:chExt cx="7526295" cy="1441901"/>
              </a:xfrm>
            </p:grpSpPr>
            <p:sp>
              <p:nvSpPr>
                <p:cNvPr id="19" name="Shape 396"/>
                <p:cNvSpPr/>
                <p:nvPr/>
              </p:nvSpPr>
              <p:spPr>
                <a:xfrm>
                  <a:off x="13276" y="75894"/>
                  <a:ext cx="292317" cy="1279527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0" name="Shape 397"/>
                <p:cNvSpPr/>
                <p:nvPr/>
              </p:nvSpPr>
              <p:spPr>
                <a:xfrm>
                  <a:off x="544809" y="75895"/>
                  <a:ext cx="317226" cy="137425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1" name="Shape 398"/>
                <p:cNvSpPr/>
                <p:nvPr/>
              </p:nvSpPr>
              <p:spPr>
                <a:xfrm>
                  <a:off x="1081890" y="75896"/>
                  <a:ext cx="224804" cy="138085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2" name="Shape 399"/>
                <p:cNvSpPr/>
                <p:nvPr/>
              </p:nvSpPr>
              <p:spPr>
                <a:xfrm>
                  <a:off x="1607875" y="106009"/>
                  <a:ext cx="293283" cy="1344138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3" name="Shape 400"/>
                <p:cNvSpPr/>
                <p:nvPr/>
              </p:nvSpPr>
              <p:spPr>
                <a:xfrm>
                  <a:off x="2139408" y="106009"/>
                  <a:ext cx="288094" cy="125193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4" name="Shape 401"/>
                <p:cNvSpPr/>
                <p:nvPr/>
              </p:nvSpPr>
              <p:spPr>
                <a:xfrm>
                  <a:off x="2670941" y="106010"/>
                  <a:ext cx="192755" cy="93550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5" name="Shape 402"/>
                <p:cNvSpPr/>
                <p:nvPr/>
              </p:nvSpPr>
              <p:spPr>
                <a:xfrm flipH="1">
                  <a:off x="5072144" y="76115"/>
                  <a:ext cx="75582" cy="1098593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6" name="Shape 403"/>
                <p:cNvSpPr/>
                <p:nvPr/>
              </p:nvSpPr>
              <p:spPr>
                <a:xfrm flipH="1">
                  <a:off x="5431249" y="76115"/>
                  <a:ext cx="19369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7" name="Shape 404"/>
                <p:cNvSpPr/>
                <p:nvPr/>
              </p:nvSpPr>
              <p:spPr>
                <a:xfrm flipH="1">
                  <a:off x="5984050" y="76116"/>
                  <a:ext cx="100366" cy="137403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8" name="Shape 405"/>
                <p:cNvSpPr/>
                <p:nvPr/>
              </p:nvSpPr>
              <p:spPr>
                <a:xfrm flipH="1">
                  <a:off x="6393260" y="76116"/>
                  <a:ext cx="18804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9" name="Shape 406"/>
                <p:cNvSpPr/>
                <p:nvPr/>
              </p:nvSpPr>
              <p:spPr>
                <a:xfrm flipH="1">
                  <a:off x="6927916" y="76115"/>
                  <a:ext cx="132524" cy="144168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0" name="Shape 407"/>
                <p:cNvSpPr/>
                <p:nvPr/>
              </p:nvSpPr>
              <p:spPr>
                <a:xfrm flipH="1">
                  <a:off x="7328852" y="76114"/>
                  <a:ext cx="210719" cy="1380635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</p:grpSp>
        <p:grpSp>
          <p:nvGrpSpPr>
            <p:cNvPr id="10" name="Group 412"/>
            <p:cNvGrpSpPr/>
            <p:nvPr/>
          </p:nvGrpSpPr>
          <p:grpSpPr>
            <a:xfrm>
              <a:off x="2071898" y="2658101"/>
              <a:ext cx="3202047" cy="1066803"/>
              <a:chOff x="-35636" y="830926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14" name="Shape 410"/>
              <p:cNvSpPr/>
              <p:nvPr/>
            </p:nvSpPr>
            <p:spPr>
              <a:xfrm rot="21339690">
                <a:off x="-35636" y="830926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dirty="0"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5" name="Shape 411"/>
              <p:cNvSpPr/>
              <p:nvPr/>
            </p:nvSpPr>
            <p:spPr>
              <a:xfrm rot="21339690">
                <a:off x="465022" y="1417617"/>
                <a:ext cx="2264189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LIMBISCHES SYSTEM</a:t>
                </a:r>
                <a:endParaRPr dirty="0">
                  <a:solidFill>
                    <a:srgbClr val="FFFFFF"/>
                  </a:solidFill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11" name="Group 415"/>
            <p:cNvGrpSpPr/>
            <p:nvPr/>
          </p:nvGrpSpPr>
          <p:grpSpPr>
            <a:xfrm>
              <a:off x="6621513" y="2646977"/>
              <a:ext cx="3202047" cy="1066802"/>
              <a:chOff x="413775" y="-526505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12" name="Shape 413"/>
              <p:cNvSpPr/>
              <p:nvPr/>
            </p:nvSpPr>
            <p:spPr>
              <a:xfrm rot="308700">
                <a:off x="413775" y="-526505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3" name="Shape 414"/>
              <p:cNvSpPr/>
              <p:nvPr/>
            </p:nvSpPr>
            <p:spPr>
              <a:xfrm rot="501453">
                <a:off x="1228508" y="66237"/>
                <a:ext cx="1687904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lvl="0" algn="ctr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LIMBISCHES SYSTEM</a:t>
                </a:r>
              </a:p>
            </p:txBody>
          </p:sp>
        </p:grpSp>
      </p:grpSp>
      <p:sp>
        <p:nvSpPr>
          <p:cNvPr id="47" name="Shape 420"/>
          <p:cNvSpPr/>
          <p:nvPr/>
        </p:nvSpPr>
        <p:spPr>
          <a:xfrm rot="21252858">
            <a:off x="3053359" y="5754405"/>
            <a:ext cx="89223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dirty="0">
                <a:latin typeface="Open Sans Condensed" charset="0"/>
                <a:ea typeface="Open Sans Condensed" charset="0"/>
                <a:cs typeface="Open Sans Condensed" charset="0"/>
              </a:rPr>
              <a:t>  </a:t>
            </a: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8" name="Shape 421"/>
          <p:cNvSpPr/>
          <p:nvPr/>
        </p:nvSpPr>
        <p:spPr>
          <a:xfrm rot="484482">
            <a:off x="8349065" y="5734990"/>
            <a:ext cx="77681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1231161" y="1665587"/>
            <a:ext cx="9814789" cy="2793722"/>
          </a:xfrm>
          <a:prstGeom prst="rect">
            <a:avLst/>
          </a:prstGeom>
          <a:solidFill>
            <a:srgbClr val="C00000">
              <a:alpha val="6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  <a:p>
            <a:pPr algn="ctr"/>
            <a:endParaRPr lang="de-DE" sz="36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221256" y="5971073"/>
            <a:ext cx="1875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 dirty="0">
                <a:latin typeface="Open Sans Condensed" charset="0"/>
                <a:ea typeface="Open Sans Condensed" charset="0"/>
                <a:cs typeface="Open Sans Condensed" charset="0"/>
              </a:rPr>
              <a:t>KÖRPER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990718" y="3973644"/>
            <a:ext cx="2318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ENTSCHEIDUNG</a:t>
            </a:r>
            <a:endParaRPr lang="de-DE" sz="2800" dirty="0">
              <a:solidFill>
                <a:srgbClr val="FFFF0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2176608" y="4388797"/>
            <a:ext cx="2016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elektrischer </a:t>
            </a:r>
            <a:r>
              <a:rPr lang="de-DE" sz="2000" dirty="0" err="1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strom</a:t>
            </a:r>
            <a:endParaRPr lang="de-DE" sz="2000" dirty="0">
              <a:solidFill>
                <a:srgbClr val="FFFF0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7957697" y="4388797"/>
            <a:ext cx="2016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accent5">
                    <a:lumMod val="75000"/>
                  </a:scheme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elektrischer </a:t>
            </a:r>
            <a:r>
              <a:rPr lang="de-DE" sz="2000" dirty="0" err="1">
                <a:solidFill>
                  <a:schemeClr val="accent5">
                    <a:lumMod val="75000"/>
                  </a:scheme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strom</a:t>
            </a:r>
            <a:endParaRPr lang="de-DE" sz="2000" dirty="0">
              <a:solidFill>
                <a:schemeClr val="accent5">
                  <a:lumMod val="75000"/>
                </a:schemeClr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pic>
        <p:nvPicPr>
          <p:cNvPr id="55" name="Bild 5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5209" y="3945808"/>
            <a:ext cx="574367" cy="574367"/>
          </a:xfrm>
          <a:prstGeom prst="rect">
            <a:avLst/>
          </a:prstGeom>
        </p:spPr>
      </p:pic>
      <p:pic>
        <p:nvPicPr>
          <p:cNvPr id="56" name="Bild 55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828" y="3945808"/>
            <a:ext cx="574367" cy="574367"/>
          </a:xfrm>
          <a:prstGeom prst="rect">
            <a:avLst/>
          </a:prstGeom>
          <a:noFill/>
        </p:spPr>
      </p:pic>
      <p:sp>
        <p:nvSpPr>
          <p:cNvPr id="57" name="Pfeil nach rechts 56"/>
          <p:cNvSpPr/>
          <p:nvPr/>
        </p:nvSpPr>
        <p:spPr>
          <a:xfrm>
            <a:off x="7843318" y="4062243"/>
            <a:ext cx="1191385" cy="341956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8" name="Pfeil nach rechts 57"/>
          <p:cNvSpPr/>
          <p:nvPr/>
        </p:nvSpPr>
        <p:spPr>
          <a:xfrm rot="10800000">
            <a:off x="3366240" y="4039868"/>
            <a:ext cx="1191385" cy="341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9" name="Rechteck 58"/>
          <p:cNvSpPr/>
          <p:nvPr/>
        </p:nvSpPr>
        <p:spPr>
          <a:xfrm>
            <a:off x="1922081" y="2434170"/>
            <a:ext cx="2965786" cy="4793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LIEBEVOLLE GEDANKEN</a:t>
            </a:r>
          </a:p>
        </p:txBody>
      </p:sp>
      <p:sp>
        <p:nvSpPr>
          <p:cNvPr id="60" name="Oval 59"/>
          <p:cNvSpPr/>
          <p:nvPr/>
        </p:nvSpPr>
        <p:spPr>
          <a:xfrm>
            <a:off x="1922081" y="3170086"/>
            <a:ext cx="2791751" cy="65059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rgbClr val="C0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FREI</a:t>
            </a:r>
          </a:p>
        </p:txBody>
      </p:sp>
      <p:sp>
        <p:nvSpPr>
          <p:cNvPr id="61" name="Rechteck 60"/>
          <p:cNvSpPr/>
          <p:nvPr/>
        </p:nvSpPr>
        <p:spPr>
          <a:xfrm>
            <a:off x="7492804" y="2404409"/>
            <a:ext cx="3261426" cy="71254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ENTTÄUSCHT, VERLETZT,</a:t>
            </a:r>
          </a:p>
          <a:p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RACHEGEDANKEN</a:t>
            </a:r>
          </a:p>
        </p:txBody>
      </p:sp>
      <p:sp>
        <p:nvSpPr>
          <p:cNvPr id="62" name="Oval 61"/>
          <p:cNvSpPr/>
          <p:nvPr/>
        </p:nvSpPr>
        <p:spPr>
          <a:xfrm>
            <a:off x="7580892" y="3170086"/>
            <a:ext cx="3173338" cy="650599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GEFANGENER</a:t>
            </a:r>
          </a:p>
        </p:txBody>
      </p:sp>
      <p:sp>
        <p:nvSpPr>
          <p:cNvPr id="63" name="Lochstreifen 62"/>
          <p:cNvSpPr/>
          <p:nvPr/>
        </p:nvSpPr>
        <p:spPr>
          <a:xfrm>
            <a:off x="889348" y="915495"/>
            <a:ext cx="4420737" cy="804672"/>
          </a:xfrm>
          <a:prstGeom prst="flowChartPunchedTap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INFORMA</a:t>
            </a:r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TION </a:t>
            </a: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BZGL. DES FREUNDES</a:t>
            </a:r>
          </a:p>
        </p:txBody>
      </p:sp>
      <p:sp>
        <p:nvSpPr>
          <p:cNvPr id="64" name="Rechteckiger Pfeil 63"/>
          <p:cNvSpPr/>
          <p:nvPr/>
        </p:nvSpPr>
        <p:spPr>
          <a:xfrm rot="5400000">
            <a:off x="5445968" y="1042349"/>
            <a:ext cx="695931" cy="980493"/>
          </a:xfrm>
          <a:prstGeom prst="bentArrow">
            <a:avLst>
              <a:gd name="adj1" fmla="val 25000"/>
              <a:gd name="adj2" fmla="val 21879"/>
              <a:gd name="adj3" fmla="val 30098"/>
              <a:gd name="adj4" fmla="val 35254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5" name="Abschrägung 64"/>
          <p:cNvSpPr/>
          <p:nvPr/>
        </p:nvSpPr>
        <p:spPr>
          <a:xfrm>
            <a:off x="5316581" y="2390593"/>
            <a:ext cx="1661561" cy="566547"/>
          </a:xfrm>
          <a:prstGeom prst="bevel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IRRTUM</a:t>
            </a:r>
          </a:p>
        </p:txBody>
      </p:sp>
      <p:sp>
        <p:nvSpPr>
          <p:cNvPr id="66" name="Oval 65"/>
          <p:cNvSpPr/>
          <p:nvPr/>
        </p:nvSpPr>
        <p:spPr>
          <a:xfrm>
            <a:off x="4414913" y="5607646"/>
            <a:ext cx="907035" cy="62525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6937563" y="5594313"/>
            <a:ext cx="907035" cy="62525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4267789" y="4520039"/>
            <a:ext cx="1211918" cy="4671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6776844" y="4518390"/>
            <a:ext cx="1211918" cy="4671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0" name="Pfeil nach oben 69"/>
          <p:cNvSpPr/>
          <p:nvPr/>
        </p:nvSpPr>
        <p:spPr>
          <a:xfrm>
            <a:off x="4625523" y="4936465"/>
            <a:ext cx="484632" cy="6673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1" name="Pfeil nach oben 70"/>
          <p:cNvSpPr/>
          <p:nvPr/>
        </p:nvSpPr>
        <p:spPr>
          <a:xfrm>
            <a:off x="7146951" y="4947818"/>
            <a:ext cx="484632" cy="6673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2" name="Textfeld 71"/>
          <p:cNvSpPr txBox="1"/>
          <p:nvPr/>
        </p:nvSpPr>
        <p:spPr>
          <a:xfrm>
            <a:off x="4994481" y="3979316"/>
            <a:ext cx="2318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accent5">
                    <a:lumMod val="75000"/>
                  </a:scheme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ENTSCHEIDUNG</a:t>
            </a:r>
          </a:p>
        </p:txBody>
      </p:sp>
    </p:spTree>
    <p:extLst>
      <p:ext uri="{BB962C8B-B14F-4D97-AF65-F5344CB8AC3E}">
        <p14:creationId xmlns:p14="http://schemas.microsoft.com/office/powerpoint/2010/main" val="60634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</p:bldLst>
  </p:timing>
</p:sld>
</file>

<file path=ppt/theme/theme1.xml><?xml version="1.0" encoding="utf-8"?>
<a:theme xmlns:a="http://schemas.openxmlformats.org/drawingml/2006/main" name="Office">
  <a:themeElements>
    <a:clrScheme name="Gelb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Macintosh PowerPoint</Application>
  <PresentationFormat>Breitbild</PresentationFormat>
  <Paragraphs>335</Paragraphs>
  <Slides>18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7" baseType="lpstr">
      <vt:lpstr>Arial</vt:lpstr>
      <vt:lpstr>Calibri</vt:lpstr>
      <vt:lpstr>Futura Condensed Medium</vt:lpstr>
      <vt:lpstr>Open Sans Condensed</vt:lpstr>
      <vt:lpstr>Open Sans Condensed Light</vt:lpstr>
      <vt:lpstr>Symbol</vt:lpstr>
      <vt:lpstr>Wingdings</vt:lpstr>
      <vt:lpstr>Wingdings 3</vt:lpstr>
      <vt:lpstr>Office</vt:lpstr>
      <vt:lpstr>PowerPoint-Präsentation</vt:lpstr>
      <vt:lpstr>Die Vernunft – orientiert sich an unveränderlichem Maßstab </vt:lpstr>
      <vt:lpstr>Die Grundlage unseres Studiums – vier unveränderliche Dinge</vt:lpstr>
      <vt:lpstr>Alle Funktionen im Universum sind über Gesetze gesteuert</vt:lpstr>
      <vt:lpstr>Grundsatzmodell aller komplexen Funktionen – Der Kreislauf</vt:lpstr>
      <vt:lpstr>Der Wasser- und Herzkreislauf – enden dort, wo sie beginnen</vt:lpstr>
      <vt:lpstr>Der strukturelle Aufbau des menschlichen Gehirns</vt:lpstr>
      <vt:lpstr>Welche Fähigkeiten hat die Chemie laut Grundgesetz?</vt:lpstr>
      <vt:lpstr>Beweise für die Existenz eines Geistes (1)</vt:lpstr>
      <vt:lpstr>Warum gießt diese Frau die Blumen?</vt:lpstr>
      <vt:lpstr>Beweise für die Existenz eines Geistes (3)</vt:lpstr>
      <vt:lpstr>Beweise für die Existenz eines Geistes (4)</vt:lpstr>
      <vt:lpstr>Zusammenfassung der Beweise</vt:lpstr>
      <vt:lpstr>Die 4 bekannten Lebensformen</vt:lpstr>
      <vt:lpstr>Der Mensch: Körper + Geist = SEELE</vt:lpstr>
      <vt:lpstr>Wesentliche Unterschiede von Geist und Körper</vt:lpstr>
      <vt:lpstr>Die Aufgaben des menschlichen Geistes</vt:lpstr>
      <vt:lpstr>Erster Fall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Horst Müller</dc:creator>
  <cp:lastModifiedBy>Horst Müller</cp:lastModifiedBy>
  <cp:revision>1</cp:revision>
  <dcterms:created xsi:type="dcterms:W3CDTF">2019-06-29T04:07:54Z</dcterms:created>
  <dcterms:modified xsi:type="dcterms:W3CDTF">2019-06-29T07:28:07Z</dcterms:modified>
</cp:coreProperties>
</file>