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8" r:id="rId2"/>
    <p:sldId id="418" r:id="rId3"/>
    <p:sldId id="367" r:id="rId4"/>
    <p:sldId id="284" r:id="rId5"/>
    <p:sldId id="419" r:id="rId6"/>
    <p:sldId id="417" r:id="rId7"/>
    <p:sldId id="310" r:id="rId8"/>
    <p:sldId id="336" r:id="rId9"/>
    <p:sldId id="293" r:id="rId10"/>
    <p:sldId id="295" r:id="rId11"/>
    <p:sldId id="296" r:id="rId1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446"/>
    <a:srgbClr val="0065D4"/>
    <a:srgbClr val="1F13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9D1B64D-C65C-4545-BB5E-0FD8C4C6F7EE}" v="65" dt="2019-06-28T17:12:15.0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07" autoAdjust="0"/>
    <p:restoredTop sz="94583"/>
  </p:normalViewPr>
  <p:slideViewPr>
    <p:cSldViewPr snapToGrid="0">
      <p:cViewPr varScale="1">
        <p:scale>
          <a:sx n="73" d="100"/>
          <a:sy n="73" d="100"/>
        </p:scale>
        <p:origin x="216" y="5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F0D604-9154-0946-BCE1-73C3CF4288BE}" type="datetimeFigureOut">
              <a:rPr lang="de-DE" smtClean="0"/>
              <a:t>28.06.19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58696D-5D99-6248-AB1E-CC4FA04E63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094015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58696D-5D99-6248-AB1E-CC4FA04E63C7}" type="slidenum">
              <a:rPr lang="de-DE" smtClean="0"/>
              <a:t>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570925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58696D-5D99-6248-AB1E-CC4FA04E63C7}" type="slidenum">
              <a:rPr lang="de-DE" smtClean="0"/>
              <a:t>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346940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58696D-5D99-6248-AB1E-CC4FA04E63C7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782490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58696D-5D99-6248-AB1E-CC4FA04E63C7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861963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5768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99930" y="97859"/>
            <a:ext cx="11849242" cy="1076845"/>
          </a:xfrm>
        </p:spPr>
        <p:txBody>
          <a:bodyPr/>
          <a:lstStyle>
            <a:lvl1pPr>
              <a:defRPr lang="de-DE" dirty="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99930" y="1588170"/>
            <a:ext cx="11849242" cy="4265599"/>
          </a:xfrm>
        </p:spPr>
        <p:txBody>
          <a:bodyPr/>
          <a:lstStyle>
            <a:lvl1pPr marL="228600" indent="-228600">
              <a:buClr>
                <a:schemeClr val="tx2"/>
              </a:buClr>
              <a:buSzPct val="80000"/>
              <a:buFont typeface="Wingdings 3" panose="05040102010807070707" pitchFamily="18" charset="2"/>
              <a:buChar char=""/>
              <a:defRPr lang="de-DE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685800" indent="-228600"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 lang="de-DE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1143000" indent="-228600"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 lang="de-DE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600200" indent="-228600"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 lang="de-DE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2057400" indent="-228600"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 lang="de-DE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lang="de-DE" smtClean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fld id="{C3E1051B-42AA-411C-A0E8-324408D96950}" type="datetimeFigureOut">
              <a:rPr lang="de-DE" smtClean="0"/>
              <a:pPr/>
              <a:t>28.06.19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lang="de-DE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lang="de-DE" smtClean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fld id="{1B614170-B0B3-4B3A-A0CB-184006696838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36282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bg>
      <p:bgPr>
        <a:blipFill dpi="0" rotWithShape="1">
          <a:blip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1051B-42AA-411C-A0E8-324408D96950}" type="datetimeFigureOut">
              <a:rPr lang="de-DE" smtClean="0"/>
              <a:t>28.06.19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14170-B0B3-4B3A-A0CB-18400669683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9508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bg>
      <p:bgPr>
        <a:blipFill dpi="0" rotWithShape="1">
          <a:blip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 lang="de-DE" sz="2800" kern="1200" dirty="0">
                <a:solidFill>
                  <a:schemeClr val="tx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 lang="de-DE" sz="2400" kern="1200" dirty="0">
                <a:solidFill>
                  <a:schemeClr val="tx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 lang="de-DE" sz="2000" kern="1200" dirty="0">
                <a:solidFill>
                  <a:schemeClr val="tx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 lang="de-DE" sz="1800" kern="1200" dirty="0">
                <a:solidFill>
                  <a:schemeClr val="tx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 lang="de-DE" sz="1800" kern="1200" dirty="0">
                <a:solidFill>
                  <a:schemeClr val="tx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 marL="457200" indent="-457200"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>
                <a:solidFill>
                  <a:schemeClr val="tx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800100" indent="-342900"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>
                <a:solidFill>
                  <a:schemeClr val="tx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1257300" indent="-342900"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>
                <a:solidFill>
                  <a:schemeClr val="tx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657350" indent="-285750"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>
                <a:solidFill>
                  <a:schemeClr val="tx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2114550" indent="-285750"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>
                <a:solidFill>
                  <a:schemeClr val="tx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1051B-42AA-411C-A0E8-324408D96950}" type="datetimeFigureOut">
              <a:rPr lang="de-DE" smtClean="0"/>
              <a:t>28.06.19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14170-B0B3-4B3A-A0CB-18400669683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6402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bg>
      <p:bgPr>
        <a:blipFill dpi="0" rotWithShape="1">
          <a:blip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fld id="{C3E1051B-42AA-411C-A0E8-324408D96950}" type="datetimeFigureOut">
              <a:rPr lang="de-DE" smtClean="0"/>
              <a:pPr/>
              <a:t>28.06.19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fld id="{1B614170-B0B3-4B3A-A0CB-184006696838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488165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bg>
      <p:bgPr>
        <a:blipFill dpi="0" rotWithShape="1">
          <a:blip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1051B-42AA-411C-A0E8-324408D96950}" type="datetimeFigureOut">
              <a:rPr lang="de-DE" smtClean="0"/>
              <a:t>28.06.19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14170-B0B3-4B3A-A0CB-18400669683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80312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bg>
      <p:bgPr>
        <a:blipFill dpi="0" rotWithShape="1">
          <a:blip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1051B-42AA-411C-A0E8-324408D96950}" type="datetimeFigureOut">
              <a:rPr lang="de-DE" smtClean="0"/>
              <a:t>28.06.19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14170-B0B3-4B3A-A0CB-18400669683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22449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bg>
      <p:bgPr>
        <a:blipFill dpi="0" rotWithShape="1">
          <a:blip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>
              <a:defRPr sz="2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>
              <a:defRPr sz="24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>
              <a:defRPr sz="20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>
              <a:defRPr sz="20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fld id="{C3E1051B-42AA-411C-A0E8-324408D96950}" type="datetimeFigureOut">
              <a:rPr lang="de-DE" smtClean="0"/>
              <a:pPr/>
              <a:t>28.06.19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fld id="{1B614170-B0B3-4B3A-A0CB-184006696838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295348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bg>
      <p:bgPr>
        <a:blipFill dpi="0" rotWithShape="1">
          <a:blip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fld id="{C3E1051B-42AA-411C-A0E8-324408D96950}" type="datetimeFigureOut">
              <a:rPr lang="de-DE" smtClean="0"/>
              <a:pPr/>
              <a:t>28.06.19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fld id="{1B614170-B0B3-4B3A-A0CB-184006696838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555590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bg>
      <p:bgPr>
        <a:blipFill dpi="0" rotWithShape="1">
          <a:blip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fld id="{C3E1051B-42AA-411C-A0E8-324408D96950}" type="datetimeFigureOut">
              <a:rPr lang="de-DE" smtClean="0"/>
              <a:pPr/>
              <a:t>28.06.19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fld id="{1B614170-B0B3-4B3A-A0CB-184006696838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6600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bg>
      <p:bgPr>
        <a:blipFill dpi="0" rotWithShape="1">
          <a:blip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fld id="{C3E1051B-42AA-411C-A0E8-324408D96950}" type="datetimeFigureOut">
              <a:rPr lang="de-DE" smtClean="0"/>
              <a:pPr/>
              <a:t>28.06.19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fld id="{1B614170-B0B3-4B3A-A0CB-184006696838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496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fld id="{C3E1051B-42AA-411C-A0E8-324408D96950}" type="datetimeFigureOut">
              <a:rPr lang="de-DE" smtClean="0"/>
              <a:pPr/>
              <a:t>28.06.19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fld id="{1B614170-B0B3-4B3A-A0CB-184006696838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71526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Open Sans Condensed Light" panose="020B0306030504020204" pitchFamily="34" charset="0"/>
          <a:ea typeface="Open Sans Condensed Light" panose="020B0306030504020204" pitchFamily="34" charset="0"/>
          <a:cs typeface="Open Sans Condensed Light" panose="020B03060305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SzPct val="80000"/>
        <a:buFont typeface="Wingdings 3" panose="05040102010807070707" pitchFamily="18" charset="2"/>
        <a:buChar char="u"/>
        <a:defRPr sz="2800" kern="1200">
          <a:solidFill>
            <a:schemeClr val="tx2"/>
          </a:solidFill>
          <a:latin typeface="Open Sans Condensed Light" panose="020B0306030504020204" pitchFamily="34" charset="0"/>
          <a:ea typeface="Open Sans Condensed Light" panose="020B0306030504020204" pitchFamily="34" charset="0"/>
          <a:cs typeface="Open Sans Condensed Light" panose="020B0306030504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80000"/>
        <a:buFont typeface="Wingdings 3" panose="05040102010807070707" pitchFamily="18" charset="2"/>
        <a:buChar char="u"/>
        <a:defRPr sz="2400" kern="1200">
          <a:solidFill>
            <a:schemeClr val="tx2"/>
          </a:solidFill>
          <a:latin typeface="Open Sans Condensed Light" panose="020B0306030504020204" pitchFamily="34" charset="0"/>
          <a:ea typeface="Open Sans Condensed Light" panose="020B0306030504020204" pitchFamily="34" charset="0"/>
          <a:cs typeface="Open Sans Condensed Light" panose="020B0306030504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80000"/>
        <a:buFont typeface="Wingdings 3" panose="05040102010807070707" pitchFamily="18" charset="2"/>
        <a:buChar char="u"/>
        <a:defRPr sz="2000" kern="1200">
          <a:solidFill>
            <a:schemeClr val="tx2"/>
          </a:solidFill>
          <a:latin typeface="Open Sans Condensed Light" panose="020B0306030504020204" pitchFamily="34" charset="0"/>
          <a:ea typeface="Open Sans Condensed Light" panose="020B0306030504020204" pitchFamily="34" charset="0"/>
          <a:cs typeface="Open Sans Condensed Light" panose="020B0306030504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80000"/>
        <a:buFont typeface="Wingdings 3" panose="05040102010807070707" pitchFamily="18" charset="2"/>
        <a:buChar char="u"/>
        <a:defRPr sz="1800" kern="1200">
          <a:solidFill>
            <a:schemeClr val="tx2"/>
          </a:solidFill>
          <a:latin typeface="Open Sans Condensed Light" panose="020B0306030504020204" pitchFamily="34" charset="0"/>
          <a:ea typeface="Open Sans Condensed Light" panose="020B0306030504020204" pitchFamily="34" charset="0"/>
          <a:cs typeface="Open Sans Condensed Light" panose="020B0306030504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80000"/>
        <a:buFont typeface="Wingdings 3" panose="05040102010807070707" pitchFamily="18" charset="2"/>
        <a:buChar char="u"/>
        <a:defRPr sz="1800" kern="1200">
          <a:solidFill>
            <a:schemeClr val="tx2"/>
          </a:solidFill>
          <a:latin typeface="Open Sans Condensed Light" panose="020B0306030504020204" pitchFamily="34" charset="0"/>
          <a:ea typeface="Open Sans Condensed Light" panose="020B0306030504020204" pitchFamily="34" charset="0"/>
          <a:cs typeface="Open Sans Condensed Light" panose="020B030603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7" Type="http://schemas.openxmlformats.org/officeDocument/2006/relationships/image" Target="../media/image8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emf"/><Relationship Id="rId4" Type="http://schemas.openxmlformats.org/officeDocument/2006/relationships/image" Target="../media/image17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8A96F2FA-5E01-4666-B69D-9445D881143B}"/>
              </a:ext>
            </a:extLst>
          </p:cNvPr>
          <p:cNvSpPr txBox="1"/>
          <p:nvPr/>
        </p:nvSpPr>
        <p:spPr>
          <a:xfrm>
            <a:off x="0" y="5842337"/>
            <a:ext cx="12192000" cy="1015663"/>
          </a:xfrm>
          <a:prstGeom prst="rect">
            <a:avLst/>
          </a:prstGeom>
          <a:solidFill>
            <a:schemeClr val="tx1">
              <a:alpha val="28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6000" b="1" dirty="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WARUM WERDEN WIR KRANK? 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457AE07E-EB76-DC4C-9C17-3ADBD0D908C3}"/>
              </a:ext>
            </a:extLst>
          </p:cNvPr>
          <p:cNvSpPr txBox="1"/>
          <p:nvPr/>
        </p:nvSpPr>
        <p:spPr>
          <a:xfrm>
            <a:off x="0" y="0"/>
            <a:ext cx="12192000" cy="1015663"/>
          </a:xfrm>
          <a:prstGeom prst="rect">
            <a:avLst/>
          </a:prstGeom>
          <a:solidFill>
            <a:schemeClr val="tx1">
              <a:alpha val="28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6000" b="1" dirty="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DAS GESETZ DES LEBENS</a:t>
            </a:r>
          </a:p>
        </p:txBody>
      </p:sp>
    </p:spTree>
    <p:extLst>
      <p:ext uri="{BB962C8B-B14F-4D97-AF65-F5344CB8AC3E}">
        <p14:creationId xmlns:p14="http://schemas.microsoft.com/office/powerpoint/2010/main" val="34810535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0F44B4A5-D922-F84D-98C1-4D53F8C562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14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F59B77C8-9E5C-6646-9D1D-DAC1BBC12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574" y="310999"/>
            <a:ext cx="3403110" cy="3118001"/>
          </a:xfrm>
          <a:prstGeom prst="ellipse">
            <a:avLst/>
          </a:prstGeom>
          <a:solidFill>
            <a:srgbClr val="231815"/>
          </a:solidFill>
          <a:ln w="174625" cmpd="thinThick">
            <a:solidFill>
              <a:srgbClr val="231815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800" dirty="0" err="1">
                <a:solidFill>
                  <a:srgbClr val="FFFFFF"/>
                </a:solidFill>
              </a:rPr>
              <a:t>Warum</a:t>
            </a:r>
            <a:r>
              <a:rPr lang="en-US" sz="4800" dirty="0">
                <a:solidFill>
                  <a:srgbClr val="FFFFFF"/>
                </a:solidFill>
              </a:rPr>
              <a:t> </a:t>
            </a:r>
            <a:r>
              <a:rPr lang="en-US" sz="4800" dirty="0" err="1">
                <a:solidFill>
                  <a:srgbClr val="FFFFFF"/>
                </a:solidFill>
              </a:rPr>
              <a:t>werden</a:t>
            </a:r>
            <a:r>
              <a:rPr lang="en-US" sz="4800" dirty="0">
                <a:solidFill>
                  <a:srgbClr val="FFFFFF"/>
                </a:solidFill>
              </a:rPr>
              <a:t> </a:t>
            </a:r>
            <a:r>
              <a:rPr lang="en-US" sz="4800" dirty="0" err="1">
                <a:solidFill>
                  <a:srgbClr val="FFFFFF"/>
                </a:solidFill>
              </a:rPr>
              <a:t>wir</a:t>
            </a:r>
            <a:r>
              <a:rPr lang="en-US" sz="4800" dirty="0">
                <a:solidFill>
                  <a:srgbClr val="FFFFFF"/>
                </a:solidFill>
              </a:rPr>
              <a:t> </a:t>
            </a:r>
            <a:r>
              <a:rPr lang="en-US" sz="4800" dirty="0" err="1">
                <a:solidFill>
                  <a:srgbClr val="FFFFFF"/>
                </a:solidFill>
              </a:rPr>
              <a:t>krank</a:t>
            </a:r>
            <a:r>
              <a:rPr lang="en-US" sz="4800" dirty="0">
                <a:solidFill>
                  <a:srgbClr val="FFFFFF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2459666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Open Sans Condensed Light" charset="0"/>
                <a:ea typeface="Open Sans Condensed Light" charset="0"/>
                <a:cs typeface="Open Sans Condensed Light" charset="0"/>
              </a:rPr>
              <a:t>Die Vernunft – orientiert sich an unveränderlichem Maßstab </a:t>
            </a:r>
          </a:p>
        </p:txBody>
      </p:sp>
      <p:pic>
        <p:nvPicPr>
          <p:cNvPr id="4" name="Bild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6913" y="1823607"/>
            <a:ext cx="4527584" cy="4566281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3555733" y="1708952"/>
            <a:ext cx="5529945" cy="4902199"/>
          </a:xfrm>
          <a:prstGeom prst="ellipse">
            <a:avLst/>
          </a:prstGeom>
          <a:solidFill>
            <a:srgbClr val="FF0000">
              <a:alpha val="7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latin typeface="Open Sans Condensed" charset="0"/>
                <a:ea typeface="Open Sans Condensed" charset="0"/>
                <a:cs typeface="Open Sans Condensed" charset="0"/>
              </a:rPr>
              <a:t>VERNUNFT</a:t>
            </a:r>
            <a:endParaRPr lang="de-DE" sz="4000" b="1" dirty="0"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algn="ctr"/>
            <a:endParaRPr lang="de-DE" sz="2800" b="1" dirty="0"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algn="ctr"/>
            <a:endParaRPr lang="de-DE" sz="2800" b="1" dirty="0"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algn="ctr"/>
            <a:endParaRPr lang="de-DE" sz="2800" b="1" dirty="0"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algn="ctr"/>
            <a:endParaRPr lang="de-DE" sz="2800" b="1" dirty="0"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algn="ctr"/>
            <a:endParaRPr lang="de-DE" sz="2800" b="1" dirty="0"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algn="ctr"/>
            <a:endParaRPr lang="de-DE" sz="2800" b="1" dirty="0"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algn="ctr"/>
            <a:endParaRPr lang="de-DE" sz="2800" dirty="0"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algn="ctr"/>
            <a:endParaRPr lang="de-DE" dirty="0"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algn="ctr"/>
            <a:endParaRPr lang="de-DE" dirty="0"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algn="ctr"/>
            <a:endParaRPr lang="de-DE" dirty="0"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algn="ctr"/>
            <a:endParaRPr lang="de-DE" dirty="0"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algn="ctr"/>
            <a:endParaRPr lang="de-DE" dirty="0"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6272051" y="4940223"/>
            <a:ext cx="2647948" cy="78076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b="1" dirty="0">
                <a:solidFill>
                  <a:schemeClr val="bg1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WAHRHEIT</a:t>
            </a:r>
          </a:p>
        </p:txBody>
      </p:sp>
      <p:pic>
        <p:nvPicPr>
          <p:cNvPr id="30" name="Grafik 29">
            <a:extLst>
              <a:ext uri="{FF2B5EF4-FFF2-40B4-BE49-F238E27FC236}">
                <a16:creationId xmlns:a16="http://schemas.microsoft.com/office/drawing/2014/main" id="{D8C06DC3-563E-3149-8864-A261B41D6D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482714" y="3178360"/>
            <a:ext cx="4156099" cy="2759188"/>
          </a:xfrm>
          <a:prstGeom prst="rect">
            <a:avLst/>
          </a:prstGeom>
        </p:spPr>
      </p:pic>
      <p:sp>
        <p:nvSpPr>
          <p:cNvPr id="34" name="Rechteck 33">
            <a:extLst>
              <a:ext uri="{FF2B5EF4-FFF2-40B4-BE49-F238E27FC236}">
                <a16:creationId xmlns:a16="http://schemas.microsoft.com/office/drawing/2014/main" id="{CBFE6C5D-50A3-FC4F-9B3B-6F8236AEFD55}"/>
              </a:ext>
            </a:extLst>
          </p:cNvPr>
          <p:cNvSpPr/>
          <p:nvPr/>
        </p:nvSpPr>
        <p:spPr>
          <a:xfrm>
            <a:off x="9181168" y="1923870"/>
            <a:ext cx="2759189" cy="546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000" b="1" dirty="0">
                <a:solidFill>
                  <a:schemeClr val="tx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DER MASSSTAB</a:t>
            </a:r>
          </a:p>
        </p:txBody>
      </p:sp>
      <p:sp>
        <p:nvSpPr>
          <p:cNvPr id="36" name="Rechteck 35">
            <a:extLst>
              <a:ext uri="{FF2B5EF4-FFF2-40B4-BE49-F238E27FC236}">
                <a16:creationId xmlns:a16="http://schemas.microsoft.com/office/drawing/2014/main" id="{8D5A2A06-312B-D340-8D58-251F236F20A0}"/>
              </a:ext>
            </a:extLst>
          </p:cNvPr>
          <p:cNvSpPr/>
          <p:nvPr/>
        </p:nvSpPr>
        <p:spPr>
          <a:xfrm>
            <a:off x="299930" y="1115929"/>
            <a:ext cx="11640427" cy="53305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>
                <a:solidFill>
                  <a:srgbClr val="C00000"/>
                </a:solidFill>
                <a:effectLst>
                  <a:glow rad="76200">
                    <a:schemeClr val="accent1">
                      <a:satMod val="175000"/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DIE </a:t>
            </a:r>
            <a:r>
              <a:rPr lang="de-DE" sz="3600" b="1" u="sng" dirty="0">
                <a:solidFill>
                  <a:srgbClr val="C00000"/>
                </a:solidFill>
                <a:effectLst>
                  <a:glow rad="76200">
                    <a:schemeClr val="accent1">
                      <a:satMod val="175000"/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INTERPRETATION</a:t>
            </a:r>
            <a:r>
              <a:rPr lang="de-DE" sz="3600" b="1" dirty="0">
                <a:solidFill>
                  <a:srgbClr val="C00000"/>
                </a:solidFill>
                <a:effectLst>
                  <a:glow rad="76200">
                    <a:schemeClr val="accent1">
                      <a:satMod val="175000"/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DER INFORMATION IST </a:t>
            </a:r>
            <a:r>
              <a:rPr lang="de-DE" sz="3600" b="1" u="sng" dirty="0">
                <a:solidFill>
                  <a:srgbClr val="C00000"/>
                </a:solidFill>
                <a:effectLst>
                  <a:glow rad="76200">
                    <a:schemeClr val="accent1">
                      <a:satMod val="175000"/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RICHTIG</a:t>
            </a:r>
          </a:p>
        </p:txBody>
      </p: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3C93DAFD-42C4-2545-A4FA-A8261EB0C4EC}"/>
              </a:ext>
            </a:extLst>
          </p:cNvPr>
          <p:cNvGrpSpPr/>
          <p:nvPr/>
        </p:nvGrpSpPr>
        <p:grpSpPr>
          <a:xfrm>
            <a:off x="6699243" y="2857239"/>
            <a:ext cx="1795450" cy="2082984"/>
            <a:chOff x="6600405" y="2909455"/>
            <a:chExt cx="1795450" cy="2082984"/>
          </a:xfrm>
        </p:grpSpPr>
        <p:pic>
          <p:nvPicPr>
            <p:cNvPr id="21" name="Bild 2">
              <a:extLst>
                <a:ext uri="{FF2B5EF4-FFF2-40B4-BE49-F238E27FC236}">
                  <a16:creationId xmlns:a16="http://schemas.microsoft.com/office/drawing/2014/main" id="{B0098967-B631-4A41-BE2E-40AC00078BC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497" t="18750" r="59912" b="28556"/>
            <a:stretch/>
          </p:blipFill>
          <p:spPr>
            <a:xfrm>
              <a:off x="6600405" y="2909455"/>
              <a:ext cx="1795450" cy="2082984"/>
            </a:xfrm>
            <a:prstGeom prst="rect">
              <a:avLst/>
            </a:prstGeom>
          </p:spPr>
        </p:pic>
        <p:sp>
          <p:nvSpPr>
            <p:cNvPr id="11" name="Rechteck 10">
              <a:extLst>
                <a:ext uri="{FF2B5EF4-FFF2-40B4-BE49-F238E27FC236}">
                  <a16:creationId xmlns:a16="http://schemas.microsoft.com/office/drawing/2014/main" id="{56A71883-602A-DB49-9E78-49F620E40C7A}"/>
                </a:ext>
              </a:extLst>
            </p:cNvPr>
            <p:cNvSpPr/>
            <p:nvPr/>
          </p:nvSpPr>
          <p:spPr>
            <a:xfrm>
              <a:off x="6600405" y="2909455"/>
              <a:ext cx="1795450" cy="2082984"/>
            </a:xfrm>
            <a:prstGeom prst="rect">
              <a:avLst/>
            </a:prstGeom>
            <a:solidFill>
              <a:schemeClr val="tx1">
                <a:alpha val="8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de-DE" sz="4400" b="1" dirty="0">
                  <a:latin typeface="Open Sans Condensed" panose="020B0606030504020204" pitchFamily="34" charset="0"/>
                  <a:ea typeface="Open Sans Condensed" panose="020B0606030504020204" pitchFamily="34" charset="0"/>
                  <a:cs typeface="Open Sans Condensed" panose="020B0606030504020204" pitchFamily="34" charset="0"/>
                </a:rPr>
                <a:t>NATUR</a:t>
              </a:r>
            </a:p>
            <a:p>
              <a:pPr algn="ctr"/>
              <a:r>
                <a:rPr lang="de-DE" sz="4400" b="1" dirty="0">
                  <a:latin typeface="Open Sans Condensed" panose="020B0606030504020204" pitchFamily="34" charset="0"/>
                  <a:ea typeface="Open Sans Condensed" panose="020B0606030504020204" pitchFamily="34" charset="0"/>
                  <a:cs typeface="Open Sans Condensed" panose="020B0606030504020204" pitchFamily="34" charset="0"/>
                </a:rPr>
                <a:t>GESETZ</a:t>
              </a:r>
            </a:p>
          </p:txBody>
        </p:sp>
      </p:grpSp>
      <p:pic>
        <p:nvPicPr>
          <p:cNvPr id="15" name="Grafik 14">
            <a:extLst>
              <a:ext uri="{FF2B5EF4-FFF2-40B4-BE49-F238E27FC236}">
                <a16:creationId xmlns:a16="http://schemas.microsoft.com/office/drawing/2014/main" id="{84FBA734-0CB8-D54B-A877-F4CBF03B67E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03" t="25983" r="38171"/>
          <a:stretch/>
        </p:blipFill>
        <p:spPr>
          <a:xfrm>
            <a:off x="299929" y="2559192"/>
            <a:ext cx="2596795" cy="4057637"/>
          </a:xfrm>
          <a:prstGeom prst="rect">
            <a:avLst/>
          </a:prstGeom>
        </p:spPr>
      </p:pic>
      <p:sp>
        <p:nvSpPr>
          <p:cNvPr id="20" name="Inhaltsplatzhalter 2">
            <a:extLst>
              <a:ext uri="{FF2B5EF4-FFF2-40B4-BE49-F238E27FC236}">
                <a16:creationId xmlns:a16="http://schemas.microsoft.com/office/drawing/2014/main" id="{8A90F063-8C05-4C4A-990C-64E92CEF17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9929" y="4114800"/>
            <a:ext cx="2596795" cy="2239701"/>
          </a:xfrm>
          <a:solidFill>
            <a:schemeClr val="tx1">
              <a:alpha val="38000"/>
            </a:schemeClr>
          </a:solidFill>
        </p:spPr>
        <p:txBody>
          <a:bodyPr anchor="t">
            <a:normAutofit fontScale="92500" lnSpcReduction="10000"/>
          </a:bodyPr>
          <a:lstStyle/>
          <a:p>
            <a:pPr>
              <a:buClr>
                <a:schemeClr val="bg1"/>
              </a:buClr>
            </a:pPr>
            <a:r>
              <a:rPr lang="de-DE" b="1" dirty="0">
                <a:solidFill>
                  <a:schemeClr val="bg1"/>
                </a:solidFill>
              </a:rPr>
              <a:t>STUDIEN</a:t>
            </a:r>
          </a:p>
          <a:p>
            <a:pPr>
              <a:buClr>
                <a:schemeClr val="bg1"/>
              </a:buClr>
            </a:pPr>
            <a:r>
              <a:rPr lang="de-DE" b="1" dirty="0">
                <a:solidFill>
                  <a:schemeClr val="bg1"/>
                </a:solidFill>
              </a:rPr>
              <a:t>EXPERIMENTE</a:t>
            </a:r>
          </a:p>
          <a:p>
            <a:pPr>
              <a:buClr>
                <a:schemeClr val="bg1"/>
              </a:buClr>
            </a:pPr>
            <a:r>
              <a:rPr lang="de-DE" b="1" dirty="0">
                <a:solidFill>
                  <a:schemeClr val="bg1"/>
                </a:solidFill>
              </a:rPr>
              <a:t>BEOBACHTUNGEN</a:t>
            </a:r>
          </a:p>
          <a:p>
            <a:pPr>
              <a:buClr>
                <a:schemeClr val="bg1"/>
              </a:buClr>
            </a:pPr>
            <a:r>
              <a:rPr lang="de-DE" b="1" dirty="0">
                <a:solidFill>
                  <a:schemeClr val="bg1"/>
                </a:solidFill>
              </a:rPr>
              <a:t>THESEN</a:t>
            </a:r>
          </a:p>
          <a:p>
            <a:pPr>
              <a:buClr>
                <a:schemeClr val="bg1"/>
              </a:buClr>
            </a:pPr>
            <a:r>
              <a:rPr lang="de-DE" b="1" dirty="0">
                <a:solidFill>
                  <a:schemeClr val="bg1"/>
                </a:solidFill>
              </a:rPr>
              <a:t>HYPOTHESEN, ETC</a:t>
            </a:r>
          </a:p>
          <a:p>
            <a:pPr>
              <a:buClr>
                <a:schemeClr val="bg1"/>
              </a:buClr>
            </a:pPr>
            <a:endParaRPr lang="de-DE" b="1" dirty="0">
              <a:solidFill>
                <a:schemeClr val="bg1"/>
              </a:solidFill>
            </a:endParaRPr>
          </a:p>
        </p:txBody>
      </p:sp>
      <p:grpSp>
        <p:nvGrpSpPr>
          <p:cNvPr id="22" name="Gruppieren 21">
            <a:extLst>
              <a:ext uri="{FF2B5EF4-FFF2-40B4-BE49-F238E27FC236}">
                <a16:creationId xmlns:a16="http://schemas.microsoft.com/office/drawing/2014/main" id="{C1208A8A-6847-A54C-B9E6-B87EB1504C56}"/>
              </a:ext>
            </a:extLst>
          </p:cNvPr>
          <p:cNvGrpSpPr/>
          <p:nvPr/>
        </p:nvGrpSpPr>
        <p:grpSpPr>
          <a:xfrm>
            <a:off x="299929" y="2383253"/>
            <a:ext cx="2596791" cy="1254881"/>
            <a:chOff x="-446283" y="1269882"/>
            <a:chExt cx="3620064" cy="1749370"/>
          </a:xfrm>
        </p:grpSpPr>
        <p:pic>
          <p:nvPicPr>
            <p:cNvPr id="23" name="Bild 3">
              <a:extLst>
                <a:ext uri="{FF2B5EF4-FFF2-40B4-BE49-F238E27FC236}">
                  <a16:creationId xmlns:a16="http://schemas.microsoft.com/office/drawing/2014/main" id="{CF8B429E-D90C-9348-B7D0-90669A72AB2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t="18404" b="1"/>
            <a:stretch/>
          </p:blipFill>
          <p:spPr>
            <a:xfrm>
              <a:off x="-404523" y="1269882"/>
              <a:ext cx="3578304" cy="1749370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</p:pic>
        <p:sp>
          <p:nvSpPr>
            <p:cNvPr id="24" name="Textfeld 23">
              <a:extLst>
                <a:ext uri="{FF2B5EF4-FFF2-40B4-BE49-F238E27FC236}">
                  <a16:creationId xmlns:a16="http://schemas.microsoft.com/office/drawing/2014/main" id="{5718430A-3C77-814A-82D3-0268FCE22427}"/>
                </a:ext>
              </a:extLst>
            </p:cNvPr>
            <p:cNvSpPr txBox="1"/>
            <p:nvPr/>
          </p:nvSpPr>
          <p:spPr>
            <a:xfrm>
              <a:off x="-446283" y="1269882"/>
              <a:ext cx="3578304" cy="729396"/>
            </a:xfrm>
            <a:prstGeom prst="rect">
              <a:avLst/>
            </a:prstGeom>
            <a:solidFill>
              <a:schemeClr val="tx2">
                <a:lumMod val="75000"/>
                <a:alpha val="38000"/>
              </a:schemeClr>
            </a:solidFill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de-DE" sz="2800" b="1" dirty="0">
                  <a:solidFill>
                    <a:schemeClr val="bg1"/>
                  </a:solidFill>
                  <a:latin typeface="Open Sans Condensed" panose="020B0606030504020204" pitchFamily="34" charset="0"/>
                  <a:ea typeface="Open Sans Condensed" panose="020B0606030504020204" pitchFamily="34" charset="0"/>
                  <a:cs typeface="Open Sans Condensed" panose="020B0606030504020204" pitchFamily="34" charset="0"/>
                </a:rPr>
                <a:t>DIE BIBEL</a:t>
              </a:r>
              <a:endParaRPr lang="DE-DE" sz="2800" b="1" dirty="0">
                <a:solidFill>
                  <a:schemeClr val="bg1"/>
                </a:solidFill>
                <a:latin typeface="Open Sans Condensed" panose="020B0606030504020204" pitchFamily="34" charset="0"/>
                <a:ea typeface="Open Sans Condensed" panose="020B0606030504020204" pitchFamily="34" charset="0"/>
                <a:cs typeface="Open Sans Condensed" panose="020B0606030504020204" pitchFamily="34" charset="0"/>
              </a:endParaRPr>
            </a:p>
          </p:txBody>
        </p:sp>
      </p:grpSp>
      <p:sp>
        <p:nvSpPr>
          <p:cNvPr id="6" name="Pfeil nach unten 5"/>
          <p:cNvSpPr/>
          <p:nvPr/>
        </p:nvSpPr>
        <p:spPr>
          <a:xfrm rot="18302779">
            <a:off x="3577832" y="2809621"/>
            <a:ext cx="859029" cy="3138535"/>
          </a:xfrm>
          <a:prstGeom prst="downArrow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de-DE" sz="2800" b="1" dirty="0">
                <a:solidFill>
                  <a:schemeClr val="tx1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INFORMATION</a:t>
            </a:r>
          </a:p>
        </p:txBody>
      </p:sp>
    </p:spTree>
    <p:extLst>
      <p:ext uri="{BB962C8B-B14F-4D97-AF65-F5344CB8AC3E}">
        <p14:creationId xmlns:p14="http://schemas.microsoft.com/office/powerpoint/2010/main" val="2332722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34" grpId="0"/>
      <p:bldP spid="36" grpId="0" animBg="1"/>
      <p:bldP spid="20" grpId="0" build="p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Die Grundlage unseres Studiums </a:t>
            </a:r>
            <a:r>
              <a:rPr lang="de-DE" dirty="0">
                <a:latin typeface="Open Sans Condensed Light" charset="0"/>
                <a:ea typeface="Open Sans Condensed Light" charset="0"/>
                <a:cs typeface="Open Sans Condensed Light" charset="0"/>
              </a:rPr>
              <a:t>–</a:t>
            </a:r>
            <a:r>
              <a:rPr lang="de-DE" dirty="0"/>
              <a:t> vier unveränderliche Dinge</a:t>
            </a:r>
          </a:p>
        </p:txBody>
      </p:sp>
      <p:grpSp>
        <p:nvGrpSpPr>
          <p:cNvPr id="12" name="Gruppierung 3">
            <a:extLst>
              <a:ext uri="{FF2B5EF4-FFF2-40B4-BE49-F238E27FC236}">
                <a16:creationId xmlns:a16="http://schemas.microsoft.com/office/drawing/2014/main" id="{8F9574D5-AC7F-824E-B543-4499096CD047}"/>
              </a:ext>
            </a:extLst>
          </p:cNvPr>
          <p:cNvGrpSpPr/>
          <p:nvPr/>
        </p:nvGrpSpPr>
        <p:grpSpPr>
          <a:xfrm>
            <a:off x="299929" y="5104311"/>
            <a:ext cx="11441635" cy="1439107"/>
            <a:chOff x="934576" y="5511709"/>
            <a:chExt cx="10285706" cy="1439107"/>
          </a:xfrm>
        </p:grpSpPr>
        <p:pic>
          <p:nvPicPr>
            <p:cNvPr id="13" name="Bild 4">
              <a:extLst>
                <a:ext uri="{FF2B5EF4-FFF2-40B4-BE49-F238E27FC236}">
                  <a16:creationId xmlns:a16="http://schemas.microsoft.com/office/drawing/2014/main" id="{EF726F46-98A0-6640-8CA1-6D42F69FA46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4576" y="5512260"/>
              <a:ext cx="10285706" cy="1419642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4" name="Rechteck 13">
              <a:extLst>
                <a:ext uri="{FF2B5EF4-FFF2-40B4-BE49-F238E27FC236}">
                  <a16:creationId xmlns:a16="http://schemas.microsoft.com/office/drawing/2014/main" id="{026EDFF2-9D3C-0946-A368-A9234911E6C9}"/>
                </a:ext>
              </a:extLst>
            </p:cNvPr>
            <p:cNvSpPr/>
            <p:nvPr/>
          </p:nvSpPr>
          <p:spPr>
            <a:xfrm>
              <a:off x="934576" y="5511709"/>
              <a:ext cx="10285706" cy="1439107"/>
            </a:xfrm>
            <a:prstGeom prst="rect">
              <a:avLst/>
            </a:prstGeom>
            <a:solidFill>
              <a:srgbClr val="FFFF00">
                <a:alpha val="42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4800" u="sng" dirty="0">
                  <a:ln w="9525">
                    <a:solidFill>
                      <a:schemeClr val="tx1"/>
                    </a:solidFill>
                    <a:prstDash val="solid"/>
                  </a:ln>
                  <a:solidFill>
                    <a:schemeClr val="tx1"/>
                  </a:solidFill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  <a:latin typeface="Open Sans Condensed Light" panose="020B0306030504020204" pitchFamily="34" charset="0"/>
                  <a:ea typeface="Open Sans Condensed Light" panose="020B0306030504020204" pitchFamily="34" charset="0"/>
                  <a:cs typeface="Open Sans Condensed Light" panose="020B0306030504020204" pitchFamily="34" charset="0"/>
                </a:rPr>
                <a:t> EIN OBJEKTIVES FUNDAMENT</a:t>
              </a:r>
            </a:p>
            <a:p>
              <a:pPr algn="ctr"/>
              <a:r>
                <a:rPr lang="de-DE" sz="4800" b="1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Open Sans Condensed Light" panose="020B0306030504020204" pitchFamily="34" charset="0"/>
                  <a:ea typeface="Open Sans Condensed Light" panose="020B0306030504020204" pitchFamily="34" charset="0"/>
                  <a:cs typeface="Open Sans Condensed Light" panose="020B0306030504020204" pitchFamily="34" charset="0"/>
                </a:rPr>
                <a:t>DURCH INTERPRETATION </a:t>
              </a:r>
              <a:r>
                <a:rPr lang="de-DE" sz="4800" b="1" u="sng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Open Sans Condensed Light" panose="020B0306030504020204" pitchFamily="34" charset="0"/>
                  <a:ea typeface="Open Sans Condensed Light" panose="020B0306030504020204" pitchFamily="34" charset="0"/>
                  <a:cs typeface="Open Sans Condensed Light" panose="020B0306030504020204" pitchFamily="34" charset="0"/>
                </a:rPr>
                <a:t>NICHT</a:t>
              </a:r>
              <a:r>
                <a:rPr lang="de-DE" sz="4800" b="1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Open Sans Condensed Light" panose="020B0306030504020204" pitchFamily="34" charset="0"/>
                  <a:ea typeface="Open Sans Condensed Light" panose="020B0306030504020204" pitchFamily="34" charset="0"/>
                  <a:cs typeface="Open Sans Condensed Light" panose="020B0306030504020204" pitchFamily="34" charset="0"/>
                </a:rPr>
                <a:t> VERÄNDERBAR</a:t>
              </a:r>
            </a:p>
          </p:txBody>
        </p:sp>
      </p:grpSp>
      <p:sp>
        <p:nvSpPr>
          <p:cNvPr id="10" name="Oval 9"/>
          <p:cNvSpPr/>
          <p:nvPr/>
        </p:nvSpPr>
        <p:spPr>
          <a:xfrm>
            <a:off x="8243040" y="1101520"/>
            <a:ext cx="3506890" cy="122126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800" b="1" dirty="0">
                <a:latin typeface="Open Sans Condensed" charset="0"/>
                <a:ea typeface="Open Sans Condensed" charset="0"/>
                <a:cs typeface="Open Sans Condensed" charset="0"/>
              </a:rPr>
              <a:t>ENERGIE</a:t>
            </a:r>
          </a:p>
        </p:txBody>
      </p:sp>
      <p:pic>
        <p:nvPicPr>
          <p:cNvPr id="16" name="Bild 4">
            <a:extLst>
              <a:ext uri="{FF2B5EF4-FFF2-40B4-BE49-F238E27FC236}">
                <a16:creationId xmlns:a16="http://schemas.microsoft.com/office/drawing/2014/main" id="{92E608CA-010B-1E48-B968-49E56E779E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750" y="1101521"/>
            <a:ext cx="3928037" cy="3942916"/>
          </a:xfrm>
          <a:prstGeom prst="rect">
            <a:avLst/>
          </a:prstGeom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id="{13F4A7B6-6384-0F46-9C62-C3C682AB1E1B}"/>
              </a:ext>
            </a:extLst>
          </p:cNvPr>
          <p:cNvSpPr/>
          <p:nvPr/>
        </p:nvSpPr>
        <p:spPr>
          <a:xfrm>
            <a:off x="266174" y="1101520"/>
            <a:ext cx="3928037" cy="3942916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800" b="1" dirty="0">
                <a:solidFill>
                  <a:prstClr val="white"/>
                </a:solidFill>
                <a:latin typeface="Open Sans Condensed" panose="020B0606030504020204" pitchFamily="34" charset="0"/>
                <a:ea typeface="Open Sans Condensed" panose="020B0606030504020204" pitchFamily="34" charset="0"/>
                <a:cs typeface="Open Sans Condensed" panose="020B0606030504020204" pitchFamily="34" charset="0"/>
              </a:rPr>
              <a:t>DAS GRUND-GESETZ DER NATUR</a:t>
            </a:r>
            <a:endParaRPr lang="de-DE" sz="3200" b="1" dirty="0">
              <a:latin typeface="Open Sans Condensed" panose="020B0606030504020204" pitchFamily="34" charset="0"/>
              <a:ea typeface="Open Sans Condensed" panose="020B0606030504020204" pitchFamily="34" charset="0"/>
              <a:cs typeface="Open Sans Condensed" panose="020B0606030504020204" pitchFamily="34" charset="0"/>
            </a:endParaRPr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06C54F32-F125-9D4C-B142-05C505280CA9}"/>
              </a:ext>
            </a:extLst>
          </p:cNvPr>
          <p:cNvGrpSpPr/>
          <p:nvPr/>
        </p:nvGrpSpPr>
        <p:grpSpPr>
          <a:xfrm>
            <a:off x="4678448" y="1101520"/>
            <a:ext cx="3325299" cy="3942916"/>
            <a:chOff x="4678448" y="1101520"/>
            <a:chExt cx="3325299" cy="3942916"/>
          </a:xfrm>
        </p:grpSpPr>
        <p:pic>
          <p:nvPicPr>
            <p:cNvPr id="4" name="Grafik 3">
              <a:extLst>
                <a:ext uri="{FF2B5EF4-FFF2-40B4-BE49-F238E27FC236}">
                  <a16:creationId xmlns:a16="http://schemas.microsoft.com/office/drawing/2014/main" id="{4347A13C-D4F7-FF4C-BE30-30EF338186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9560"/>
            <a:stretch/>
          </p:blipFill>
          <p:spPr>
            <a:xfrm>
              <a:off x="4678448" y="1101520"/>
              <a:ext cx="3325299" cy="3942916"/>
            </a:xfrm>
            <a:prstGeom prst="rect">
              <a:avLst/>
            </a:prstGeom>
          </p:spPr>
        </p:pic>
        <p:sp>
          <p:nvSpPr>
            <p:cNvPr id="9" name="Rechteck 8"/>
            <p:cNvSpPr/>
            <p:nvPr/>
          </p:nvSpPr>
          <p:spPr>
            <a:xfrm>
              <a:off x="4678448" y="1108580"/>
              <a:ext cx="3325299" cy="393585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4800" dirty="0">
                  <a:solidFill>
                    <a:schemeClr val="tx1"/>
                  </a:solidFill>
                  <a:latin typeface="Open Sans Condensed" charset="0"/>
                  <a:ea typeface="Open Sans Condensed" charset="0"/>
                  <a:cs typeface="Open Sans Condensed" charset="0"/>
                </a:rPr>
                <a:t>STRUKTUR</a:t>
              </a:r>
              <a:endParaRPr lang="de-DE" sz="5400" dirty="0">
                <a:solidFill>
                  <a:schemeClr val="tx1"/>
                </a:solidFill>
                <a:latin typeface="Open Sans Condensed" charset="0"/>
                <a:ea typeface="Open Sans Condensed" charset="0"/>
                <a:cs typeface="Open Sans Condensed" charset="0"/>
              </a:endParaRPr>
            </a:p>
            <a:p>
              <a:pPr algn="ctr"/>
              <a:r>
                <a:rPr lang="de-DE" sz="5400" dirty="0">
                  <a:solidFill>
                    <a:schemeClr val="tx1"/>
                  </a:solidFill>
                  <a:latin typeface="Open Sans Condensed" charset="0"/>
                  <a:ea typeface="Open Sans Condensed" charset="0"/>
                  <a:cs typeface="Open Sans Condensed" charset="0"/>
                </a:rPr>
                <a:t>UND </a:t>
              </a:r>
            </a:p>
            <a:p>
              <a:pPr algn="ctr"/>
              <a:r>
                <a:rPr lang="de-DE" sz="5400" dirty="0">
                  <a:solidFill>
                    <a:schemeClr val="tx1"/>
                  </a:solidFill>
                  <a:latin typeface="Open Sans Condensed" charset="0"/>
                  <a:ea typeface="Open Sans Condensed" charset="0"/>
                  <a:cs typeface="Open Sans Condensed" charset="0"/>
                </a:rPr>
                <a:t>FUNKTION</a:t>
              </a:r>
            </a:p>
            <a:p>
              <a:pPr algn="ctr"/>
              <a:r>
                <a:rPr lang="de-DE" sz="5400" dirty="0">
                  <a:solidFill>
                    <a:schemeClr val="tx1"/>
                  </a:solidFill>
                  <a:latin typeface="Open Sans Condensed" charset="0"/>
                  <a:ea typeface="Open Sans Condensed" charset="0"/>
                  <a:cs typeface="Open Sans Condensed" charset="0"/>
                </a:rPr>
                <a:t>DES MENSCHEN</a:t>
              </a:r>
            </a:p>
          </p:txBody>
        </p:sp>
      </p:grp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CD2E7E8E-8656-8141-A6E1-145A1DE4032B}"/>
              </a:ext>
            </a:extLst>
          </p:cNvPr>
          <p:cNvGrpSpPr/>
          <p:nvPr/>
        </p:nvGrpSpPr>
        <p:grpSpPr>
          <a:xfrm>
            <a:off x="8243040" y="2458890"/>
            <a:ext cx="3506890" cy="2585545"/>
            <a:chOff x="8243040" y="2458890"/>
            <a:chExt cx="3506890" cy="2585545"/>
          </a:xfrm>
        </p:grpSpPr>
        <p:pic>
          <p:nvPicPr>
            <p:cNvPr id="5" name="Grafik 4">
              <a:extLst>
                <a:ext uri="{FF2B5EF4-FFF2-40B4-BE49-F238E27FC236}">
                  <a16:creationId xmlns:a16="http://schemas.microsoft.com/office/drawing/2014/main" id="{8D1A29F1-4C7C-E74C-B8DF-DA87AACA6D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6822" b="4026"/>
            <a:stretch/>
          </p:blipFill>
          <p:spPr>
            <a:xfrm>
              <a:off x="8243040" y="2458890"/>
              <a:ext cx="3506890" cy="2585545"/>
            </a:xfrm>
            <a:prstGeom prst="rect">
              <a:avLst/>
            </a:prstGeom>
          </p:spPr>
        </p:pic>
        <p:sp>
          <p:nvSpPr>
            <p:cNvPr id="6" name="Rechteck 5">
              <a:extLst>
                <a:ext uri="{FF2B5EF4-FFF2-40B4-BE49-F238E27FC236}">
                  <a16:creationId xmlns:a16="http://schemas.microsoft.com/office/drawing/2014/main" id="{62396A41-6C03-4C48-848D-86966DDB0B76}"/>
                </a:ext>
              </a:extLst>
            </p:cNvPr>
            <p:cNvSpPr/>
            <p:nvPr/>
          </p:nvSpPr>
          <p:spPr>
            <a:xfrm>
              <a:off x="8243040" y="2458890"/>
              <a:ext cx="3506890" cy="2585545"/>
            </a:xfrm>
            <a:prstGeom prst="rect">
              <a:avLst/>
            </a:pr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4800" b="1" dirty="0">
                  <a:latin typeface="Open Sans Condensed" panose="020B0606030504020204" pitchFamily="34" charset="0"/>
                  <a:ea typeface="Open Sans Condensed" panose="020B0606030504020204" pitchFamily="34" charset="0"/>
                  <a:cs typeface="Open Sans Condensed" panose="020B0606030504020204" pitchFamily="34" charset="0"/>
                </a:rPr>
                <a:t>GRUND-</a:t>
              </a:r>
            </a:p>
            <a:p>
              <a:pPr algn="ctr"/>
              <a:r>
                <a:rPr lang="de-DE" sz="4800" b="1" dirty="0">
                  <a:latin typeface="Open Sans Condensed" panose="020B0606030504020204" pitchFamily="34" charset="0"/>
                  <a:ea typeface="Open Sans Condensed" panose="020B0606030504020204" pitchFamily="34" charset="0"/>
                  <a:cs typeface="Open Sans Condensed" panose="020B0606030504020204" pitchFamily="34" charset="0"/>
                </a:rPr>
                <a:t>BEDÜRFNISSE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26608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Grafik 39">
            <a:extLst>
              <a:ext uri="{FF2B5EF4-FFF2-40B4-BE49-F238E27FC236}">
                <a16:creationId xmlns:a16="http://schemas.microsoft.com/office/drawing/2014/main" id="{18243358-8769-7F4A-9A3B-09DD6F9FC87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560"/>
          <a:stretch/>
        </p:blipFill>
        <p:spPr>
          <a:xfrm>
            <a:off x="3944758" y="1775869"/>
            <a:ext cx="4090307" cy="4850011"/>
          </a:xfrm>
          <a:prstGeom prst="rect">
            <a:avLst/>
          </a:prstGeom>
        </p:spPr>
      </p:pic>
      <p:sp>
        <p:nvSpPr>
          <p:cNvPr id="5" name="Bogen 4"/>
          <p:cNvSpPr/>
          <p:nvPr/>
        </p:nvSpPr>
        <p:spPr>
          <a:xfrm>
            <a:off x="3243217" y="378767"/>
            <a:ext cx="187402" cy="6247113"/>
          </a:xfrm>
          <a:prstGeom prst="arc">
            <a:avLst>
              <a:gd name="adj1" fmla="val 16200000"/>
              <a:gd name="adj2" fmla="val 5441120"/>
            </a:avLst>
          </a:prstGeom>
          <a:solidFill>
            <a:srgbClr val="0070C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 dirty="0"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6" name="Bogen 5"/>
          <p:cNvSpPr/>
          <p:nvPr/>
        </p:nvSpPr>
        <p:spPr>
          <a:xfrm flipH="1">
            <a:off x="8656046" y="378767"/>
            <a:ext cx="288744" cy="6247113"/>
          </a:xfrm>
          <a:prstGeom prst="arc">
            <a:avLst>
              <a:gd name="adj1" fmla="val 16200000"/>
              <a:gd name="adj2" fmla="val 5441120"/>
            </a:avLst>
          </a:prstGeom>
          <a:solidFill>
            <a:srgbClr val="0070C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 dirty="0"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3576297" y="378767"/>
            <a:ext cx="4964284" cy="46166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2400" dirty="0">
                <a:solidFill>
                  <a:schemeClr val="bg1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DAS GESETZ DES LEBENS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3497908" y="911804"/>
            <a:ext cx="49317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Open Sans Condensed" charset="0"/>
                <a:ea typeface="Open Sans Condensed" charset="0"/>
                <a:cs typeface="Open Sans Condensed" charset="0"/>
              </a:rPr>
              <a:t>DAS LEBEN IST BEDINGT DURCH UNSERE BEDÜRFNISSE</a:t>
            </a:r>
          </a:p>
        </p:txBody>
      </p:sp>
      <p:sp>
        <p:nvSpPr>
          <p:cNvPr id="15" name="Textfeld 14"/>
          <p:cNvSpPr txBox="1"/>
          <p:nvPr/>
        </p:nvSpPr>
        <p:spPr>
          <a:xfrm>
            <a:off x="1142198" y="1775869"/>
            <a:ext cx="2132582" cy="831600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FEHLFUNKTION</a:t>
            </a:r>
          </a:p>
          <a:p>
            <a:r>
              <a:rPr lang="en-US" sz="2400" dirty="0">
                <a:solidFill>
                  <a:schemeClr val="bg1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= KRANKHEIT</a:t>
            </a:r>
          </a:p>
        </p:txBody>
      </p:sp>
      <p:sp>
        <p:nvSpPr>
          <p:cNvPr id="12" name="Bogen 11"/>
          <p:cNvSpPr/>
          <p:nvPr/>
        </p:nvSpPr>
        <p:spPr>
          <a:xfrm flipH="1">
            <a:off x="11151365" y="378768"/>
            <a:ext cx="144837" cy="6247112"/>
          </a:xfrm>
          <a:prstGeom prst="arc">
            <a:avLst>
              <a:gd name="adj1" fmla="val 16200000"/>
              <a:gd name="adj2" fmla="val 5441120"/>
            </a:avLst>
          </a:prstGeom>
          <a:solidFill>
            <a:srgbClr val="0070C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 dirty="0"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16" name="Bogen 15"/>
          <p:cNvSpPr/>
          <p:nvPr/>
        </p:nvSpPr>
        <p:spPr>
          <a:xfrm>
            <a:off x="897610" y="378768"/>
            <a:ext cx="122997" cy="6247112"/>
          </a:xfrm>
          <a:prstGeom prst="arc">
            <a:avLst>
              <a:gd name="adj1" fmla="val 16200000"/>
              <a:gd name="adj2" fmla="val 5441120"/>
            </a:avLst>
          </a:prstGeom>
          <a:solidFill>
            <a:srgbClr val="0070C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 dirty="0"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17" name="Textfeld 16"/>
          <p:cNvSpPr txBox="1"/>
          <p:nvPr/>
        </p:nvSpPr>
        <p:spPr>
          <a:xfrm rot="16200000">
            <a:off x="-554607" y="4043851"/>
            <a:ext cx="2215671" cy="461665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KEINE FUNKTION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3566838" y="1639396"/>
            <a:ext cx="4973743" cy="954107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2800" dirty="0">
                <a:solidFill>
                  <a:schemeClr val="bg1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NORMALE FUNKTION</a:t>
            </a:r>
          </a:p>
          <a:p>
            <a:pPr algn="ctr"/>
            <a:r>
              <a:rPr lang="de-DE" sz="2800" dirty="0">
                <a:solidFill>
                  <a:schemeClr val="bg1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= 100% GESUNDHEIT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219965" y="2572682"/>
            <a:ext cx="734160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TOD</a:t>
            </a:r>
          </a:p>
        </p:txBody>
      </p:sp>
      <p:sp>
        <p:nvSpPr>
          <p:cNvPr id="18" name="Textfeld 17"/>
          <p:cNvSpPr txBox="1"/>
          <p:nvPr/>
        </p:nvSpPr>
        <p:spPr>
          <a:xfrm>
            <a:off x="8908309" y="1775869"/>
            <a:ext cx="2230184" cy="830997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FEHLFUNKTION</a:t>
            </a:r>
          </a:p>
          <a:p>
            <a:r>
              <a:rPr lang="en-US" sz="2400" dirty="0">
                <a:solidFill>
                  <a:schemeClr val="bg1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= KRANKHEIT</a:t>
            </a:r>
          </a:p>
        </p:txBody>
      </p:sp>
      <p:sp>
        <p:nvSpPr>
          <p:cNvPr id="19" name="Textfeld 18"/>
          <p:cNvSpPr txBox="1"/>
          <p:nvPr/>
        </p:nvSpPr>
        <p:spPr>
          <a:xfrm>
            <a:off x="11309074" y="2613179"/>
            <a:ext cx="668003" cy="461665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TOD</a:t>
            </a:r>
          </a:p>
        </p:txBody>
      </p:sp>
      <p:sp>
        <p:nvSpPr>
          <p:cNvPr id="20" name="Textfeld 19"/>
          <p:cNvSpPr txBox="1"/>
          <p:nvPr/>
        </p:nvSpPr>
        <p:spPr>
          <a:xfrm rot="16200000">
            <a:off x="10560985" y="4043851"/>
            <a:ext cx="2215671" cy="461665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KEINE FUNKTION</a:t>
            </a:r>
          </a:p>
        </p:txBody>
      </p:sp>
      <p:sp>
        <p:nvSpPr>
          <p:cNvPr id="21" name="Textfeld 20"/>
          <p:cNvSpPr txBox="1"/>
          <p:nvPr/>
        </p:nvSpPr>
        <p:spPr>
          <a:xfrm>
            <a:off x="1174700" y="915027"/>
            <a:ext cx="195034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Open Sans Condensed" charset="0"/>
                <a:ea typeface="Open Sans Condensed" charset="0"/>
                <a:cs typeface="Open Sans Condensed" charset="0"/>
              </a:rPr>
              <a:t> BEDÜRFNISSE </a:t>
            </a:r>
          </a:p>
          <a:p>
            <a:pPr algn="ctr"/>
            <a:r>
              <a:rPr lang="en-US" sz="2400" dirty="0">
                <a:latin typeface="Open Sans Condensed" charset="0"/>
                <a:ea typeface="Open Sans Condensed" charset="0"/>
                <a:cs typeface="Open Sans Condensed" charset="0"/>
              </a:rPr>
              <a:t>NICHT ERFÜLLT</a:t>
            </a:r>
          </a:p>
        </p:txBody>
      </p:sp>
      <p:sp>
        <p:nvSpPr>
          <p:cNvPr id="23" name="Textfeld 22"/>
          <p:cNvSpPr txBox="1"/>
          <p:nvPr/>
        </p:nvSpPr>
        <p:spPr>
          <a:xfrm>
            <a:off x="8969943" y="915026"/>
            <a:ext cx="195034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Open Sans Condensed" charset="0"/>
                <a:ea typeface="Open Sans Condensed" charset="0"/>
                <a:cs typeface="Open Sans Condensed" charset="0"/>
              </a:rPr>
              <a:t> BEDÜRFNISSE </a:t>
            </a:r>
          </a:p>
          <a:p>
            <a:pPr algn="ctr"/>
            <a:r>
              <a:rPr lang="en-US" sz="2400" dirty="0">
                <a:latin typeface="Open Sans Condensed" charset="0"/>
                <a:ea typeface="Open Sans Condensed" charset="0"/>
                <a:cs typeface="Open Sans Condensed" charset="0"/>
              </a:rPr>
              <a:t>NICHT ERFÜLLT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3558111" y="2622327"/>
            <a:ext cx="49824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Open Sans Condensed" charset="0"/>
                <a:ea typeface="Open Sans Condensed" charset="0"/>
                <a:cs typeface="Open Sans Condensed" charset="0"/>
              </a:rPr>
              <a:t>BEDÜRFNISARTEN</a:t>
            </a:r>
          </a:p>
        </p:txBody>
      </p:sp>
      <p:sp>
        <p:nvSpPr>
          <p:cNvPr id="24" name="Textfeld 23"/>
          <p:cNvSpPr txBox="1"/>
          <p:nvPr/>
        </p:nvSpPr>
        <p:spPr>
          <a:xfrm>
            <a:off x="3545248" y="3133734"/>
            <a:ext cx="5023037" cy="1384995"/>
          </a:xfrm>
          <a:prstGeom prst="rect">
            <a:avLst/>
          </a:prstGeom>
          <a:solidFill>
            <a:srgbClr val="00B050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PHYSISCHE = CHEMIE</a:t>
            </a:r>
          </a:p>
          <a:p>
            <a:pPr algn="ctr"/>
            <a:r>
              <a:rPr lang="en-US" sz="2800" dirty="0">
                <a:solidFill>
                  <a:schemeClr val="bg1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SAUERSTOFF, WASSER</a:t>
            </a:r>
          </a:p>
          <a:p>
            <a:pPr algn="ctr"/>
            <a:r>
              <a:rPr lang="en-US" sz="2800" dirty="0">
                <a:solidFill>
                  <a:schemeClr val="bg1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WÄRME 37°C</a:t>
            </a:r>
          </a:p>
        </p:txBody>
      </p:sp>
      <p:sp>
        <p:nvSpPr>
          <p:cNvPr id="25" name="Textfeld 24"/>
          <p:cNvSpPr txBox="1"/>
          <p:nvPr/>
        </p:nvSpPr>
        <p:spPr>
          <a:xfrm>
            <a:off x="3566838" y="4633794"/>
            <a:ext cx="4973744" cy="1384995"/>
          </a:xfrm>
          <a:prstGeom prst="rect">
            <a:avLst/>
          </a:prstGeom>
          <a:solidFill>
            <a:srgbClr val="FF0000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GEISTIGE = LIEBE</a:t>
            </a:r>
          </a:p>
          <a:p>
            <a:pPr algn="ctr"/>
            <a:r>
              <a:rPr lang="en-US" sz="2800" dirty="0">
                <a:solidFill>
                  <a:schemeClr val="bg1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GERECHTIGKEIT,FREIHEIT,</a:t>
            </a:r>
          </a:p>
          <a:p>
            <a:pPr algn="ctr"/>
            <a:r>
              <a:rPr lang="en-US" sz="2800" dirty="0">
                <a:solidFill>
                  <a:schemeClr val="bg1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SICHERHEIT, etc.</a:t>
            </a:r>
            <a:endParaRPr lang="en-US" sz="2400" dirty="0">
              <a:solidFill>
                <a:schemeClr val="bg1"/>
              </a:solidFill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26" name="Pfeil nach links 25"/>
          <p:cNvSpPr/>
          <p:nvPr/>
        </p:nvSpPr>
        <p:spPr>
          <a:xfrm>
            <a:off x="1144673" y="2578211"/>
            <a:ext cx="2130107" cy="484632"/>
          </a:xfrm>
          <a:prstGeom prst="leftArrow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27" name="Textfeld 26"/>
          <p:cNvSpPr txBox="1"/>
          <p:nvPr/>
        </p:nvSpPr>
        <p:spPr>
          <a:xfrm>
            <a:off x="3569097" y="6102660"/>
            <a:ext cx="4973744" cy="523220"/>
          </a:xfrm>
          <a:prstGeom prst="rect">
            <a:avLst/>
          </a:prstGeom>
          <a:solidFill>
            <a:srgbClr val="FFFF00">
              <a:alpha val="65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GEDANKEN</a:t>
            </a:r>
          </a:p>
        </p:txBody>
      </p:sp>
      <p:sp>
        <p:nvSpPr>
          <p:cNvPr id="28" name="Pfeil nach rechts 27"/>
          <p:cNvSpPr/>
          <p:nvPr/>
        </p:nvSpPr>
        <p:spPr>
          <a:xfrm>
            <a:off x="8908310" y="2611601"/>
            <a:ext cx="2203098" cy="484632"/>
          </a:xfrm>
          <a:prstGeom prst="rightArrow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grpSp>
        <p:nvGrpSpPr>
          <p:cNvPr id="33" name="Gruppierung 32"/>
          <p:cNvGrpSpPr/>
          <p:nvPr/>
        </p:nvGrpSpPr>
        <p:grpSpPr>
          <a:xfrm>
            <a:off x="8586752" y="3120575"/>
            <a:ext cx="667397" cy="1481397"/>
            <a:chOff x="6413977" y="3312627"/>
            <a:chExt cx="667397" cy="1481397"/>
          </a:xfrm>
        </p:grpSpPr>
        <p:sp>
          <p:nvSpPr>
            <p:cNvPr id="30" name="Minus 29"/>
            <p:cNvSpPr/>
            <p:nvPr/>
          </p:nvSpPr>
          <p:spPr>
            <a:xfrm rot="16200000">
              <a:off x="6485845" y="4207524"/>
              <a:ext cx="514632" cy="658368"/>
            </a:xfrm>
            <a:prstGeom prst="mathMinus">
              <a:avLst>
                <a:gd name="adj1" fmla="val 17964"/>
              </a:avLst>
            </a:prstGeom>
            <a:solidFill>
              <a:schemeClr val="bg2">
                <a:lumMod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 Condensed" charset="0"/>
                <a:ea typeface="Open Sans Condensed" charset="0"/>
                <a:cs typeface="Open Sans Condensed" charset="0"/>
              </a:endParaRPr>
            </a:p>
          </p:txBody>
        </p:sp>
        <p:sp>
          <p:nvSpPr>
            <p:cNvPr id="31" name="Minus 30"/>
            <p:cNvSpPr/>
            <p:nvPr/>
          </p:nvSpPr>
          <p:spPr>
            <a:xfrm rot="16200000">
              <a:off x="6492531" y="3735667"/>
              <a:ext cx="514632" cy="658368"/>
            </a:xfrm>
            <a:prstGeom prst="mathMinus">
              <a:avLst>
                <a:gd name="adj1" fmla="val 17964"/>
              </a:avLst>
            </a:prstGeom>
            <a:solidFill>
              <a:schemeClr val="bg2">
                <a:lumMod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 Condensed" charset="0"/>
                <a:ea typeface="Open Sans Condensed" charset="0"/>
                <a:cs typeface="Open Sans Condensed" charset="0"/>
              </a:endParaRPr>
            </a:p>
          </p:txBody>
        </p:sp>
        <p:sp>
          <p:nvSpPr>
            <p:cNvPr id="32" name="Minus 31"/>
            <p:cNvSpPr/>
            <p:nvPr/>
          </p:nvSpPr>
          <p:spPr>
            <a:xfrm rot="16200000">
              <a:off x="6494874" y="3240759"/>
              <a:ext cx="514632" cy="658368"/>
            </a:xfrm>
            <a:prstGeom prst="mathMinus">
              <a:avLst>
                <a:gd name="adj1" fmla="val 17964"/>
              </a:avLst>
            </a:prstGeom>
            <a:solidFill>
              <a:schemeClr val="bg2">
                <a:lumMod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 Condensed" charset="0"/>
                <a:ea typeface="Open Sans Condensed" charset="0"/>
                <a:cs typeface="Open Sans Condensed" charset="0"/>
              </a:endParaRPr>
            </a:p>
          </p:txBody>
        </p:sp>
      </p:grpSp>
      <p:grpSp>
        <p:nvGrpSpPr>
          <p:cNvPr id="34" name="Gruppierung 33"/>
          <p:cNvGrpSpPr/>
          <p:nvPr/>
        </p:nvGrpSpPr>
        <p:grpSpPr>
          <a:xfrm>
            <a:off x="2902571" y="3141266"/>
            <a:ext cx="667397" cy="1481397"/>
            <a:chOff x="6413977" y="3312627"/>
            <a:chExt cx="667397" cy="1481397"/>
          </a:xfrm>
        </p:grpSpPr>
        <p:sp>
          <p:nvSpPr>
            <p:cNvPr id="35" name="Minus 34"/>
            <p:cNvSpPr/>
            <p:nvPr/>
          </p:nvSpPr>
          <p:spPr>
            <a:xfrm rot="16200000">
              <a:off x="6485845" y="4207524"/>
              <a:ext cx="514632" cy="658368"/>
            </a:xfrm>
            <a:prstGeom prst="mathMinus">
              <a:avLst>
                <a:gd name="adj1" fmla="val 17964"/>
              </a:avLst>
            </a:prstGeom>
            <a:solidFill>
              <a:schemeClr val="bg2">
                <a:lumMod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 Condensed" charset="0"/>
                <a:ea typeface="Open Sans Condensed" charset="0"/>
                <a:cs typeface="Open Sans Condensed" charset="0"/>
              </a:endParaRPr>
            </a:p>
          </p:txBody>
        </p:sp>
        <p:sp>
          <p:nvSpPr>
            <p:cNvPr id="36" name="Minus 35"/>
            <p:cNvSpPr/>
            <p:nvPr/>
          </p:nvSpPr>
          <p:spPr>
            <a:xfrm rot="16200000">
              <a:off x="6492531" y="3735667"/>
              <a:ext cx="514632" cy="658368"/>
            </a:xfrm>
            <a:prstGeom prst="mathMinus">
              <a:avLst>
                <a:gd name="adj1" fmla="val 17964"/>
              </a:avLst>
            </a:prstGeom>
            <a:solidFill>
              <a:schemeClr val="bg2">
                <a:lumMod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 Condensed" charset="0"/>
                <a:ea typeface="Open Sans Condensed" charset="0"/>
                <a:cs typeface="Open Sans Condensed" charset="0"/>
              </a:endParaRPr>
            </a:p>
          </p:txBody>
        </p:sp>
        <p:sp>
          <p:nvSpPr>
            <p:cNvPr id="37" name="Minus 36"/>
            <p:cNvSpPr/>
            <p:nvPr/>
          </p:nvSpPr>
          <p:spPr>
            <a:xfrm rot="16200000">
              <a:off x="6494874" y="3240759"/>
              <a:ext cx="514632" cy="658368"/>
            </a:xfrm>
            <a:prstGeom prst="mathMinus">
              <a:avLst>
                <a:gd name="adj1" fmla="val 17964"/>
              </a:avLst>
            </a:prstGeom>
            <a:solidFill>
              <a:schemeClr val="bg2">
                <a:lumMod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 Condensed" charset="0"/>
                <a:ea typeface="Open Sans Condensed" charset="0"/>
                <a:cs typeface="Open Sans Condensed" charset="0"/>
              </a:endParaRPr>
            </a:p>
          </p:txBody>
        </p:sp>
      </p:grpSp>
      <p:sp>
        <p:nvSpPr>
          <p:cNvPr id="38" name="Textfeld 37"/>
          <p:cNvSpPr txBox="1"/>
          <p:nvPr/>
        </p:nvSpPr>
        <p:spPr>
          <a:xfrm>
            <a:off x="8947087" y="3737862"/>
            <a:ext cx="231524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Open Sans Condensed" charset="0"/>
                <a:ea typeface="Open Sans Condensed" charset="0"/>
                <a:cs typeface="Open Sans Condensed" charset="0"/>
              </a:rPr>
              <a:t>KÖRPERREAKTION</a:t>
            </a:r>
          </a:p>
          <a:p>
            <a:r>
              <a:rPr lang="en-US" sz="2400" dirty="0">
                <a:latin typeface="Open Sans Condensed" charset="0"/>
                <a:ea typeface="Open Sans Condensed" charset="0"/>
                <a:cs typeface="Open Sans Condensed" charset="0"/>
              </a:rPr>
              <a:t>SCHWITZEN</a:t>
            </a:r>
          </a:p>
        </p:txBody>
      </p:sp>
      <p:sp>
        <p:nvSpPr>
          <p:cNvPr id="39" name="Textfeld 38"/>
          <p:cNvSpPr txBox="1"/>
          <p:nvPr/>
        </p:nvSpPr>
        <p:spPr>
          <a:xfrm>
            <a:off x="929186" y="3736901"/>
            <a:ext cx="231524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Open Sans Condensed" charset="0"/>
                <a:ea typeface="Open Sans Condensed" charset="0"/>
                <a:cs typeface="Open Sans Condensed" charset="0"/>
              </a:rPr>
              <a:t>KÖRPERREAKTION</a:t>
            </a:r>
          </a:p>
          <a:p>
            <a:pPr algn="r"/>
            <a:r>
              <a:rPr lang="en-US" sz="2400" dirty="0">
                <a:latin typeface="Open Sans Condensed" charset="0"/>
                <a:ea typeface="Open Sans Condensed" charset="0"/>
                <a:cs typeface="Open Sans Condensed" charset="0"/>
              </a:rPr>
              <a:t>FRIEREN</a:t>
            </a:r>
          </a:p>
        </p:txBody>
      </p:sp>
      <p:grpSp>
        <p:nvGrpSpPr>
          <p:cNvPr id="44" name="Gruppierung 43"/>
          <p:cNvGrpSpPr/>
          <p:nvPr/>
        </p:nvGrpSpPr>
        <p:grpSpPr>
          <a:xfrm>
            <a:off x="2895476" y="4567319"/>
            <a:ext cx="667397" cy="1852122"/>
            <a:chOff x="6413977" y="3312627"/>
            <a:chExt cx="667397" cy="1481397"/>
          </a:xfrm>
        </p:grpSpPr>
        <p:sp>
          <p:nvSpPr>
            <p:cNvPr id="45" name="Minus 44"/>
            <p:cNvSpPr/>
            <p:nvPr/>
          </p:nvSpPr>
          <p:spPr>
            <a:xfrm rot="16200000">
              <a:off x="6485845" y="4207524"/>
              <a:ext cx="514632" cy="658368"/>
            </a:xfrm>
            <a:prstGeom prst="mathMinus">
              <a:avLst>
                <a:gd name="adj1" fmla="val 17964"/>
              </a:avLst>
            </a:prstGeom>
            <a:solidFill>
              <a:schemeClr val="bg2">
                <a:lumMod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 Condensed" charset="0"/>
                <a:ea typeface="Open Sans Condensed" charset="0"/>
                <a:cs typeface="Open Sans Condensed" charset="0"/>
              </a:endParaRPr>
            </a:p>
          </p:txBody>
        </p:sp>
        <p:sp>
          <p:nvSpPr>
            <p:cNvPr id="46" name="Minus 45"/>
            <p:cNvSpPr/>
            <p:nvPr/>
          </p:nvSpPr>
          <p:spPr>
            <a:xfrm rot="16200000">
              <a:off x="6492531" y="3735667"/>
              <a:ext cx="514632" cy="658368"/>
            </a:xfrm>
            <a:prstGeom prst="mathMinus">
              <a:avLst>
                <a:gd name="adj1" fmla="val 17964"/>
              </a:avLst>
            </a:prstGeom>
            <a:solidFill>
              <a:schemeClr val="bg2">
                <a:lumMod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 Condensed" charset="0"/>
                <a:ea typeface="Open Sans Condensed" charset="0"/>
                <a:cs typeface="Open Sans Condensed" charset="0"/>
              </a:endParaRPr>
            </a:p>
          </p:txBody>
        </p:sp>
        <p:sp>
          <p:nvSpPr>
            <p:cNvPr id="47" name="Minus 46"/>
            <p:cNvSpPr/>
            <p:nvPr/>
          </p:nvSpPr>
          <p:spPr>
            <a:xfrm rot="16200000">
              <a:off x="6494874" y="3240759"/>
              <a:ext cx="514632" cy="658368"/>
            </a:xfrm>
            <a:prstGeom prst="mathMinus">
              <a:avLst>
                <a:gd name="adj1" fmla="val 17964"/>
              </a:avLst>
            </a:prstGeom>
            <a:solidFill>
              <a:schemeClr val="bg2">
                <a:lumMod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pen Sans Condensed" charset="0"/>
                <a:ea typeface="Open Sans Condensed" charset="0"/>
                <a:cs typeface="Open Sans Condensed" charset="0"/>
              </a:endParaRPr>
            </a:p>
          </p:txBody>
        </p:sp>
      </p:grpSp>
      <p:sp>
        <p:nvSpPr>
          <p:cNvPr id="49" name="Textfeld 48"/>
          <p:cNvSpPr txBox="1"/>
          <p:nvPr/>
        </p:nvSpPr>
        <p:spPr>
          <a:xfrm>
            <a:off x="956051" y="4689772"/>
            <a:ext cx="231524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Open Sans Condensed" charset="0"/>
                <a:ea typeface="Open Sans Condensed" charset="0"/>
                <a:cs typeface="Open Sans Condensed" charset="0"/>
              </a:rPr>
              <a:t>KÖRPERREAKTION</a:t>
            </a:r>
          </a:p>
          <a:p>
            <a:pPr algn="ctr"/>
            <a:r>
              <a:rPr lang="en-US" sz="2400" dirty="0">
                <a:latin typeface="Open Sans Condensed" charset="0"/>
                <a:ea typeface="Open Sans Condensed" charset="0"/>
                <a:cs typeface="Open Sans Condensed" charset="0"/>
              </a:rPr>
              <a:t>WIE VIELE?</a:t>
            </a:r>
          </a:p>
        </p:txBody>
      </p:sp>
      <p:sp>
        <p:nvSpPr>
          <p:cNvPr id="50" name="Textfeld 49"/>
          <p:cNvSpPr txBox="1"/>
          <p:nvPr/>
        </p:nvSpPr>
        <p:spPr>
          <a:xfrm>
            <a:off x="8806130" y="4752118"/>
            <a:ext cx="238770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Open Sans Condensed" charset="0"/>
                <a:ea typeface="Open Sans Condensed" charset="0"/>
                <a:cs typeface="Open Sans Condensed" charset="0"/>
              </a:rPr>
              <a:t>KÖNNEN NIE </a:t>
            </a:r>
          </a:p>
          <a:p>
            <a:pPr algn="ctr"/>
            <a:r>
              <a:rPr lang="en-US" sz="2400" dirty="0">
                <a:latin typeface="Open Sans Condensed" charset="0"/>
                <a:ea typeface="Open Sans Condensed" charset="0"/>
                <a:cs typeface="Open Sans Condensed" charset="0"/>
              </a:rPr>
              <a:t>ZU VIEL SEIN</a:t>
            </a:r>
          </a:p>
          <a:p>
            <a:pPr algn="ctr"/>
            <a:r>
              <a:rPr lang="en-US" sz="2400" dirty="0">
                <a:latin typeface="Open Sans Condensed" charset="0"/>
                <a:ea typeface="Open Sans Condensed" charset="0"/>
                <a:cs typeface="Open Sans Condensed" charset="0"/>
              </a:rPr>
              <a:t>SIND </a:t>
            </a:r>
          </a:p>
          <a:p>
            <a:pPr algn="ctr"/>
            <a:r>
              <a:rPr lang="en-US" sz="2400" dirty="0">
                <a:latin typeface="Open Sans Condensed" charset="0"/>
                <a:ea typeface="Open Sans Condensed" charset="0"/>
                <a:cs typeface="Open Sans Condensed" charset="0"/>
              </a:rPr>
              <a:t>ENTWEDER / ODER</a:t>
            </a:r>
          </a:p>
        </p:txBody>
      </p:sp>
      <p:sp>
        <p:nvSpPr>
          <p:cNvPr id="51" name="Textfeld 50"/>
          <p:cNvSpPr txBox="1"/>
          <p:nvPr/>
        </p:nvSpPr>
        <p:spPr>
          <a:xfrm>
            <a:off x="1123711" y="5536948"/>
            <a:ext cx="1979056" cy="830997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9 VON </a:t>
            </a:r>
            <a:r>
              <a:rPr lang="en-US" sz="2400">
                <a:solidFill>
                  <a:schemeClr val="bg1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10 KRANKHEITEN</a:t>
            </a:r>
            <a:endParaRPr lang="en-US" sz="2400" dirty="0">
              <a:solidFill>
                <a:schemeClr val="bg1"/>
              </a:solidFill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CD0EDC99-0C41-2144-80FD-7282CF8BAF61}"/>
              </a:ext>
            </a:extLst>
          </p:cNvPr>
          <p:cNvSpPr/>
          <p:nvPr/>
        </p:nvSpPr>
        <p:spPr>
          <a:xfrm>
            <a:off x="3560531" y="4633793"/>
            <a:ext cx="4953729" cy="1384995"/>
          </a:xfrm>
          <a:prstGeom prst="ellipse">
            <a:avLst/>
          </a:prstGeom>
          <a:gradFill flip="none" rotWithShape="1">
            <a:gsLst>
              <a:gs pos="0">
                <a:schemeClr val="tx1">
                  <a:alpha val="67000"/>
                </a:schemeClr>
              </a:gs>
              <a:gs pos="50000">
                <a:schemeClr val="tx1">
                  <a:tint val="44500"/>
                  <a:satMod val="160000"/>
                </a:schemeClr>
              </a:gs>
              <a:gs pos="100000">
                <a:schemeClr val="tx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b="1" dirty="0">
                <a:solidFill>
                  <a:schemeClr val="bg1"/>
                </a:solidFill>
                <a:latin typeface="Open Sans Condensed" panose="020B0606030504020204" pitchFamily="34" charset="0"/>
                <a:ea typeface="Open Sans Condensed" panose="020B0606030504020204" pitchFamily="34" charset="0"/>
                <a:cs typeface="Open Sans Condensed" panose="020B0606030504020204" pitchFamily="34" charset="0"/>
              </a:rPr>
              <a:t>BEZIEHUNGEN</a:t>
            </a:r>
          </a:p>
        </p:txBody>
      </p:sp>
    </p:spTree>
    <p:extLst>
      <p:ext uri="{BB962C8B-B14F-4D97-AF65-F5344CB8AC3E}">
        <p14:creationId xmlns:p14="http://schemas.microsoft.com/office/powerpoint/2010/main" val="104608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3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000"/>
                            </p:stCondLst>
                            <p:childTnLst>
                              <p:par>
                                <p:cTn id="9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5" dur="500" fill="hold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6" dur="500" fill="hold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1" dur="500" fill="hold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2" dur="500" fill="hold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 animBg="1"/>
      <p:bldP spid="15" grpId="0" animBg="1"/>
      <p:bldP spid="12" grpId="0" animBg="1"/>
      <p:bldP spid="16" grpId="0" animBg="1"/>
      <p:bldP spid="17" grpId="0" animBg="1"/>
      <p:bldP spid="7" grpId="0" animBg="1"/>
      <p:bldP spid="8" grpId="0" animBg="1"/>
      <p:bldP spid="18" grpId="0" animBg="1"/>
      <p:bldP spid="19" grpId="0" animBg="1"/>
      <p:bldP spid="20" grpId="0" animBg="1"/>
      <p:bldP spid="21" grpId="0" build="p"/>
      <p:bldP spid="23" grpId="0" build="p"/>
      <p:bldP spid="10" grpId="0"/>
      <p:bldP spid="24" grpId="0" animBg="1"/>
      <p:bldP spid="25" grpId="0" animBg="1"/>
      <p:bldP spid="26" grpId="0" animBg="1"/>
      <p:bldP spid="27" grpId="0" animBg="1"/>
      <p:bldP spid="28" grpId="0" animBg="1"/>
      <p:bldP spid="38" grpId="0"/>
      <p:bldP spid="39" grpId="0"/>
      <p:bldP spid="49" grpId="0"/>
      <p:bldP spid="50" grpId="0"/>
      <p:bldP spid="51" grpId="0" animBg="1"/>
      <p:bldP spid="4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Auf was kann der Mensch verzichten? Auf was nicht?</a:t>
            </a:r>
          </a:p>
        </p:txBody>
      </p:sp>
      <p:sp>
        <p:nvSpPr>
          <p:cNvPr id="8" name="Inhaltsplatzhalter 2"/>
          <p:cNvSpPr txBox="1">
            <a:spLocks/>
          </p:cNvSpPr>
          <p:nvPr/>
        </p:nvSpPr>
        <p:spPr>
          <a:xfrm>
            <a:off x="299929" y="1053070"/>
            <a:ext cx="11408850" cy="555262"/>
          </a:xfrm>
          <a:prstGeom prst="rect">
            <a:avLst/>
          </a:prstGeom>
          <a:solidFill>
            <a:schemeClr val="bg2"/>
          </a:solidFill>
        </p:spPr>
        <p:txBody>
          <a:bodyPr vert="horz" lIns="91440" tIns="45720" rIns="91440" bIns="45720" rtlCol="0" anchor="t">
            <a:noAutofit/>
          </a:bodyPr>
          <a:lstStyle>
            <a:defPPr>
              <a:defRPr lang="de-DE"/>
            </a:defPPr>
            <a:lvl1pPr indent="0" algn="ctr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80000"/>
              <a:buFont typeface="Wingdings 3" panose="05040102010807070707" pitchFamily="18" charset="2"/>
              <a:buNone/>
              <a:defRPr sz="2800" b="1">
                <a:solidFill>
                  <a:srgbClr val="C00000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 sz="2400">
                <a:solidFill>
                  <a:schemeClr val="tx2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 sz="2000">
                <a:solidFill>
                  <a:schemeClr val="tx2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>
                <a:solidFill>
                  <a:schemeClr val="tx2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>
                <a:solidFill>
                  <a:schemeClr val="tx2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de-DE" sz="3600" dirty="0">
                <a:solidFill>
                  <a:srgbClr val="FF0000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WIESO IST DAS SO?</a:t>
            </a:r>
          </a:p>
        </p:txBody>
      </p:sp>
      <p:sp>
        <p:nvSpPr>
          <p:cNvPr id="13" name="Textfeld 12"/>
          <p:cNvSpPr txBox="1"/>
          <p:nvPr/>
        </p:nvSpPr>
        <p:spPr>
          <a:xfrm>
            <a:off x="299929" y="5664661"/>
            <a:ext cx="2069830" cy="707886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4000" dirty="0">
                <a:solidFill>
                  <a:schemeClr val="bg1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SINN</a:t>
            </a:r>
          </a:p>
        </p:txBody>
      </p:sp>
      <p:sp>
        <p:nvSpPr>
          <p:cNvPr id="14" name="Textfeld 13"/>
          <p:cNvSpPr txBox="1"/>
          <p:nvPr/>
        </p:nvSpPr>
        <p:spPr>
          <a:xfrm>
            <a:off x="299929" y="1855424"/>
            <a:ext cx="2069830" cy="707886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4000" dirty="0">
                <a:solidFill>
                  <a:schemeClr val="bg1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LEBEN</a:t>
            </a:r>
          </a:p>
        </p:txBody>
      </p:sp>
      <p:sp>
        <p:nvSpPr>
          <p:cNvPr id="15" name="Pfeil nach rechts 14"/>
          <p:cNvSpPr/>
          <p:nvPr/>
        </p:nvSpPr>
        <p:spPr>
          <a:xfrm>
            <a:off x="2900876" y="1967051"/>
            <a:ext cx="978408" cy="484632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16" name="Pfeil nach rechts 15"/>
          <p:cNvSpPr/>
          <p:nvPr/>
        </p:nvSpPr>
        <p:spPr>
          <a:xfrm>
            <a:off x="2900876" y="5725478"/>
            <a:ext cx="978408" cy="484632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17" name="Interaktive Schaltfläche: Hilfe 16">
            <a:hlinkClick r:id="" action="ppaction://noaction" highlightClick="1"/>
          </p:cNvPr>
          <p:cNvSpPr/>
          <p:nvPr/>
        </p:nvSpPr>
        <p:spPr>
          <a:xfrm>
            <a:off x="299929" y="2931470"/>
            <a:ext cx="2069831" cy="2323336"/>
          </a:xfrm>
          <a:prstGeom prst="actionButtonHelp">
            <a:avLst/>
          </a:prstGeom>
          <a:solidFill>
            <a:schemeClr val="accent5">
              <a:lumMod val="50000"/>
            </a:schemeClr>
          </a:solidFill>
          <a:ln w="3810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dirty="0">
                <a:latin typeface="Open Sans Condensed" charset="0"/>
                <a:ea typeface="Open Sans Condensed" charset="0"/>
                <a:cs typeface="Open Sans Condensed" charset="0"/>
              </a:rPr>
              <a:t>WAS IST</a:t>
            </a:r>
          </a:p>
          <a:p>
            <a:pPr algn="ctr"/>
            <a:endParaRPr lang="de-DE" sz="3600" dirty="0"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algn="ctr"/>
            <a:endParaRPr lang="de-DE" sz="3600" dirty="0"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algn="ctr"/>
            <a:r>
              <a:rPr lang="de-DE" sz="3600" dirty="0">
                <a:latin typeface="Open Sans Condensed" charset="0"/>
                <a:ea typeface="Open Sans Condensed" charset="0"/>
                <a:cs typeface="Open Sans Condensed" charset="0"/>
              </a:rPr>
              <a:t>STÄRKER</a:t>
            </a:r>
          </a:p>
        </p:txBody>
      </p:sp>
      <p:sp>
        <p:nvSpPr>
          <p:cNvPr id="19" name="Rechteck 18"/>
          <p:cNvSpPr/>
          <p:nvPr/>
        </p:nvSpPr>
        <p:spPr>
          <a:xfrm>
            <a:off x="2900876" y="2931470"/>
            <a:ext cx="8807903" cy="232333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" sz="4000" b="1" dirty="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DIE BEFRIEDIGUNG DER PHYSISCHEN BEDÜRFNISSE </a:t>
            </a:r>
          </a:p>
          <a:p>
            <a:pPr algn="ctr"/>
            <a:r>
              <a:rPr lang="en" sz="4000" b="1" dirty="0">
                <a:solidFill>
                  <a:schemeClr val="tx1"/>
                </a:solidFill>
                <a:highlight>
                  <a:srgbClr val="00FF00"/>
                </a:highlight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VERLIEREN NAHEZU IHRE BEDEUTUNG</a:t>
            </a:r>
            <a:r>
              <a:rPr lang="en" sz="4000" b="1" dirty="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, </a:t>
            </a:r>
          </a:p>
          <a:p>
            <a:pPr algn="ctr"/>
            <a:r>
              <a:rPr lang="en" sz="4000" b="1" dirty="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WENN DIE GEISTIGEN FEHLEN</a:t>
            </a:r>
            <a:endParaRPr lang="de-DE" sz="4000" b="1" dirty="0"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77EFDC0B-A37D-C84D-85B7-C8619B3318C3}"/>
              </a:ext>
            </a:extLst>
          </p:cNvPr>
          <p:cNvSpPr/>
          <p:nvPr/>
        </p:nvSpPr>
        <p:spPr>
          <a:xfrm>
            <a:off x="4367250" y="1855424"/>
            <a:ext cx="7341529" cy="707886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4000" b="1" dirty="0">
              <a:solidFill>
                <a:schemeClr val="bg1"/>
              </a:solidFill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algn="ctr"/>
            <a:r>
              <a:rPr lang="de-DE" sz="4000" b="1" dirty="0">
                <a:solidFill>
                  <a:schemeClr val="bg1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KANN DARAUF VERZICHTEN</a:t>
            </a:r>
            <a:endParaRPr lang="de-DE" sz="4000" dirty="0">
              <a:solidFill>
                <a:schemeClr val="bg1"/>
              </a:solidFill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algn="ctr"/>
            <a:endParaRPr lang="de-DE" sz="4000" dirty="0"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9A8A8B30-7500-DB40-A07F-EE8DA6FC670E}"/>
              </a:ext>
            </a:extLst>
          </p:cNvPr>
          <p:cNvSpPr/>
          <p:nvPr/>
        </p:nvSpPr>
        <p:spPr>
          <a:xfrm>
            <a:off x="4367251" y="5664661"/>
            <a:ext cx="7341529" cy="70788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000" dirty="0">
                <a:latin typeface="Open Sans Condensed" charset="0"/>
                <a:ea typeface="Open Sans Condensed" charset="0"/>
                <a:cs typeface="Open Sans Condensed" charset="0"/>
              </a:rPr>
              <a:t>KANN </a:t>
            </a:r>
            <a:r>
              <a:rPr lang="de-DE" sz="4000" u="sng" dirty="0">
                <a:latin typeface="Open Sans Condensed" charset="0"/>
                <a:ea typeface="Open Sans Condensed" charset="0"/>
                <a:cs typeface="Open Sans Condensed" charset="0"/>
              </a:rPr>
              <a:t>NICHT</a:t>
            </a:r>
            <a:r>
              <a:rPr lang="de-DE" sz="4000" dirty="0">
                <a:latin typeface="Open Sans Condensed" charset="0"/>
                <a:ea typeface="Open Sans Condensed" charset="0"/>
                <a:cs typeface="Open Sans Condensed" charset="0"/>
              </a:rPr>
              <a:t> DARAUF VERZICHTEN</a:t>
            </a:r>
            <a:endParaRPr lang="de-DE" sz="4000" b="1" u="sng" dirty="0">
              <a:solidFill>
                <a:schemeClr val="bg1"/>
              </a:solidFill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1588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9" grpId="0" animBg="1"/>
      <p:bldP spid="18" grpId="0" animBg="1"/>
      <p:bldP spid="2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4A16494-A6D0-1943-9ABC-45F2223BF6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/>
              <a:t>Die Grundlagen des Gesetzes – Jede Ursache hat eine Wirkung</a:t>
            </a:r>
          </a:p>
        </p:txBody>
      </p:sp>
      <p:pic>
        <p:nvPicPr>
          <p:cNvPr id="6" name="Inhaltsplatzhalter 3">
            <a:extLst>
              <a:ext uri="{FF2B5EF4-FFF2-40B4-BE49-F238E27FC236}">
                <a16:creationId xmlns:a16="http://schemas.microsoft.com/office/drawing/2014/main" id="{74ECE17B-7ECC-9F42-8BB7-76BD0A8A1C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3" t="14611" r="15954" b="24965"/>
          <a:stretch/>
        </p:blipFill>
        <p:spPr>
          <a:xfrm>
            <a:off x="299930" y="2551289"/>
            <a:ext cx="8190927" cy="4088050"/>
          </a:xfrm>
          <a:prstGeom prst="rect">
            <a:avLst/>
          </a:prstGeom>
          <a:ln>
            <a:noFill/>
          </a:ln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885FC6A0-FDEC-1C4F-A00A-A4EA9B93F22F}"/>
              </a:ext>
            </a:extLst>
          </p:cNvPr>
          <p:cNvSpPr/>
          <p:nvPr/>
        </p:nvSpPr>
        <p:spPr>
          <a:xfrm>
            <a:off x="5060496" y="2591208"/>
            <a:ext cx="3441119" cy="10144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DE" sz="3200" b="1" u="sng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NICHTS</a:t>
            </a:r>
            <a:r>
              <a:rPr lang="de-DE" sz="32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KANN AUS </a:t>
            </a:r>
          </a:p>
          <a:p>
            <a:r>
              <a:rPr lang="de-DE" sz="32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SICH SELBST EXISTIEREN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8E6DE7ED-B4CB-3F4F-9147-200AF9815231}"/>
              </a:ext>
            </a:extLst>
          </p:cNvPr>
          <p:cNvSpPr/>
          <p:nvPr/>
        </p:nvSpPr>
        <p:spPr>
          <a:xfrm>
            <a:off x="299930" y="2551289"/>
            <a:ext cx="3170544" cy="823021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de-DE" sz="4800" b="1" dirty="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GRUNDGESETZ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D0EE5CE5-C4D0-FC4E-B6C9-194CDB64E1A0}"/>
              </a:ext>
            </a:extLst>
          </p:cNvPr>
          <p:cNvSpPr/>
          <p:nvPr/>
        </p:nvSpPr>
        <p:spPr>
          <a:xfrm>
            <a:off x="323263" y="3137188"/>
            <a:ext cx="3251894" cy="957603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de-DE" sz="4800" b="1" dirty="0">
                <a:solidFill>
                  <a:schemeClr val="bg1"/>
                </a:solidFill>
                <a:effectLst>
                  <a:glow rad="63500">
                    <a:srgbClr val="FF0000">
                      <a:alpha val="40000"/>
                    </a:srgbClr>
                  </a:glow>
                </a:effectLst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NEBENGESETZE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766F087C-A75B-6E4E-ACE8-7DFC17E7A0D2}"/>
              </a:ext>
            </a:extLst>
          </p:cNvPr>
          <p:cNvSpPr/>
          <p:nvPr/>
        </p:nvSpPr>
        <p:spPr>
          <a:xfrm>
            <a:off x="96450" y="5772875"/>
            <a:ext cx="8597348" cy="97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7200" dirty="0">
                <a:latin typeface="Open Sans Condensed" charset="0"/>
                <a:ea typeface="Open Sans Condensed" charset="0"/>
                <a:cs typeface="Open Sans Condensed" charset="0"/>
              </a:rPr>
              <a:t>  UNIVERSUM</a:t>
            </a:r>
          </a:p>
        </p:txBody>
      </p:sp>
      <p:sp>
        <p:nvSpPr>
          <p:cNvPr id="15" name="Pfeil nach rechts 14">
            <a:extLst>
              <a:ext uri="{FF2B5EF4-FFF2-40B4-BE49-F238E27FC236}">
                <a16:creationId xmlns:a16="http://schemas.microsoft.com/office/drawing/2014/main" id="{7CE46A3F-8BE9-6B4B-BD5A-E5797B95B070}"/>
              </a:ext>
            </a:extLst>
          </p:cNvPr>
          <p:cNvSpPr/>
          <p:nvPr/>
        </p:nvSpPr>
        <p:spPr>
          <a:xfrm>
            <a:off x="5925997" y="3977199"/>
            <a:ext cx="1794281" cy="1273957"/>
          </a:xfrm>
          <a:prstGeom prst="right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GEBEN</a:t>
            </a:r>
          </a:p>
        </p:txBody>
      </p:sp>
      <p:sp>
        <p:nvSpPr>
          <p:cNvPr id="5" name="Bogen 4">
            <a:extLst>
              <a:ext uri="{FF2B5EF4-FFF2-40B4-BE49-F238E27FC236}">
                <a16:creationId xmlns:a16="http://schemas.microsoft.com/office/drawing/2014/main" id="{6597E796-60BF-5F41-8CEE-9BBE8A3EECA3}"/>
              </a:ext>
            </a:extLst>
          </p:cNvPr>
          <p:cNvSpPr/>
          <p:nvPr/>
        </p:nvSpPr>
        <p:spPr>
          <a:xfrm rot="11826892">
            <a:off x="4388890" y="3139606"/>
            <a:ext cx="2065078" cy="1507989"/>
          </a:xfrm>
          <a:prstGeom prst="arc">
            <a:avLst>
              <a:gd name="adj1" fmla="val 13084186"/>
              <a:gd name="adj2" fmla="val 20563299"/>
            </a:avLst>
          </a:prstGeom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Pfeil nach rechts 10">
            <a:extLst>
              <a:ext uri="{FF2B5EF4-FFF2-40B4-BE49-F238E27FC236}">
                <a16:creationId xmlns:a16="http://schemas.microsoft.com/office/drawing/2014/main" id="{7C461F93-A3F2-784D-B55E-C28A284D784E}"/>
              </a:ext>
            </a:extLst>
          </p:cNvPr>
          <p:cNvSpPr/>
          <p:nvPr/>
        </p:nvSpPr>
        <p:spPr>
          <a:xfrm rot="5400000">
            <a:off x="3547799" y="2530038"/>
            <a:ext cx="1794281" cy="1273957"/>
          </a:xfrm>
          <a:prstGeom prst="rightArrow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NEHMEN</a:t>
            </a:r>
          </a:p>
        </p:txBody>
      </p:sp>
      <p:pic>
        <p:nvPicPr>
          <p:cNvPr id="16" name="Grafik 6">
            <a:extLst>
              <a:ext uri="{FF2B5EF4-FFF2-40B4-BE49-F238E27FC236}">
                <a16:creationId xmlns:a16="http://schemas.microsoft.com/office/drawing/2014/main" id="{5ED26050-5242-194D-BF70-AE2009D59A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263" y="1015341"/>
            <a:ext cx="8119508" cy="1410991"/>
          </a:xfrm>
          <a:prstGeom prst="rect">
            <a:avLst/>
          </a:prstGeom>
        </p:spPr>
      </p:pic>
      <p:sp>
        <p:nvSpPr>
          <p:cNvPr id="17" name="Textfeld 16">
            <a:extLst>
              <a:ext uri="{FF2B5EF4-FFF2-40B4-BE49-F238E27FC236}">
                <a16:creationId xmlns:a16="http://schemas.microsoft.com/office/drawing/2014/main" id="{53EDB741-7585-6544-BF87-08C90FA54DF8}"/>
              </a:ext>
            </a:extLst>
          </p:cNvPr>
          <p:cNvSpPr txBox="1"/>
          <p:nvPr/>
        </p:nvSpPr>
        <p:spPr>
          <a:xfrm>
            <a:off x="8910683" y="962471"/>
            <a:ext cx="2721386" cy="21852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de-DE" sz="5400" b="1" dirty="0">
                <a:solidFill>
                  <a:prstClr val="black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SCHÖPFER</a:t>
            </a:r>
          </a:p>
          <a:p>
            <a:pPr lvl="0" algn="ctr"/>
            <a:r>
              <a:rPr lang="de-DE" sz="5400" b="1" dirty="0">
                <a:solidFill>
                  <a:prstClr val="black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= URSACHE</a:t>
            </a:r>
          </a:p>
          <a:p>
            <a:endParaRPr lang="de-DE" sz="2800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959A7BA-2942-B743-A659-1D4CC15A13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5877" y="3998611"/>
            <a:ext cx="5314934" cy="2761530"/>
          </a:xfrm>
        </p:spPr>
        <p:txBody>
          <a:bodyPr numCol="2">
            <a:normAutofit/>
          </a:bodyPr>
          <a:lstStyle/>
          <a:p>
            <a:pPr marL="0" indent="0">
              <a:buClr>
                <a:schemeClr val="bg1"/>
              </a:buClr>
              <a:buNone/>
            </a:pPr>
            <a:r>
              <a:rPr lang="de-DE" dirty="0">
                <a:solidFill>
                  <a:schemeClr val="bg1"/>
                </a:solidFill>
              </a:rPr>
              <a:t>ABHÄNGIGKEIT VON</a:t>
            </a:r>
          </a:p>
          <a:p>
            <a:pPr>
              <a:buClr>
                <a:schemeClr val="bg1"/>
              </a:buClr>
            </a:pPr>
            <a:r>
              <a:rPr lang="de-DE" sz="3200" dirty="0">
                <a:solidFill>
                  <a:schemeClr val="bg1"/>
                </a:solidFill>
              </a:rPr>
              <a:t>Zeit</a:t>
            </a:r>
          </a:p>
          <a:p>
            <a:pPr>
              <a:buClr>
                <a:schemeClr val="bg1"/>
              </a:buClr>
            </a:pPr>
            <a:r>
              <a:rPr lang="de-DE" sz="3200" dirty="0">
                <a:solidFill>
                  <a:schemeClr val="bg1"/>
                </a:solidFill>
              </a:rPr>
              <a:t>Temperatur</a:t>
            </a:r>
          </a:p>
          <a:p>
            <a:pPr>
              <a:buClr>
                <a:schemeClr val="bg1"/>
              </a:buClr>
            </a:pPr>
            <a:r>
              <a:rPr lang="de-DE" sz="3200" dirty="0">
                <a:solidFill>
                  <a:schemeClr val="bg1"/>
                </a:solidFill>
              </a:rPr>
              <a:t>Länge</a:t>
            </a:r>
          </a:p>
          <a:p>
            <a:pPr>
              <a:buClr>
                <a:schemeClr val="bg1"/>
              </a:buClr>
            </a:pPr>
            <a:r>
              <a:rPr lang="de-DE" sz="3200" dirty="0">
                <a:solidFill>
                  <a:schemeClr val="bg1"/>
                </a:solidFill>
              </a:rPr>
              <a:t>Stoffmenge</a:t>
            </a:r>
          </a:p>
          <a:p>
            <a:pPr>
              <a:buClr>
                <a:schemeClr val="bg1"/>
              </a:buClr>
            </a:pPr>
            <a:r>
              <a:rPr lang="de-DE" sz="3200" dirty="0">
                <a:solidFill>
                  <a:schemeClr val="bg1"/>
                </a:solidFill>
              </a:rPr>
              <a:t>Masse</a:t>
            </a:r>
          </a:p>
          <a:p>
            <a:pPr>
              <a:buClr>
                <a:schemeClr val="bg1"/>
              </a:buClr>
            </a:pPr>
            <a:r>
              <a:rPr lang="de-DE" sz="3200" dirty="0">
                <a:solidFill>
                  <a:schemeClr val="bg1"/>
                </a:solidFill>
              </a:rPr>
              <a:t>Lichtintensität</a:t>
            </a:r>
          </a:p>
          <a:p>
            <a:pPr>
              <a:buClr>
                <a:schemeClr val="bg1"/>
              </a:buClr>
            </a:pPr>
            <a:r>
              <a:rPr lang="de-DE" sz="3200" dirty="0">
                <a:solidFill>
                  <a:schemeClr val="bg1"/>
                </a:solidFill>
              </a:rPr>
              <a:t>Elektrische Strom</a:t>
            </a:r>
          </a:p>
        </p:txBody>
      </p:sp>
      <p:sp>
        <p:nvSpPr>
          <p:cNvPr id="19" name="Inhaltsplatzhalter 2">
            <a:extLst>
              <a:ext uri="{FF2B5EF4-FFF2-40B4-BE49-F238E27FC236}">
                <a16:creationId xmlns:a16="http://schemas.microsoft.com/office/drawing/2014/main" id="{08DB5077-B4FE-2949-9DF1-0A5CE964F911}"/>
              </a:ext>
            </a:extLst>
          </p:cNvPr>
          <p:cNvSpPr txBox="1">
            <a:spLocks/>
          </p:cNvSpPr>
          <p:nvPr/>
        </p:nvSpPr>
        <p:spPr>
          <a:xfrm>
            <a:off x="8614953" y="5642250"/>
            <a:ext cx="3312845" cy="7401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80000"/>
              <a:buFont typeface="Wingdings 3" panose="05040102010807070707" pitchFamily="18" charset="2"/>
              <a:buChar char=""/>
              <a:defRPr lang="de-DE" sz="2800" kern="1200" dirty="0">
                <a:solidFill>
                  <a:schemeClr val="tx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 lang="de-DE" sz="2400" kern="1200" dirty="0">
                <a:solidFill>
                  <a:schemeClr val="tx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 lang="de-DE" sz="2000" kern="1200" dirty="0">
                <a:solidFill>
                  <a:schemeClr val="tx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 lang="de-DE" sz="1800" kern="1200" dirty="0">
                <a:solidFill>
                  <a:schemeClr val="tx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 lang="de-DE" sz="1800" kern="1200" dirty="0">
                <a:solidFill>
                  <a:schemeClr val="tx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de-DE" sz="4400" b="1" dirty="0"/>
              <a:t>WIRKUNG</a:t>
            </a:r>
          </a:p>
          <a:p>
            <a:pPr algn="ctr"/>
            <a:endParaRPr lang="de-DE" sz="4400" dirty="0"/>
          </a:p>
        </p:txBody>
      </p:sp>
      <p:sp>
        <p:nvSpPr>
          <p:cNvPr id="18" name="Pfeil nach links und rechts 17">
            <a:extLst>
              <a:ext uri="{FF2B5EF4-FFF2-40B4-BE49-F238E27FC236}">
                <a16:creationId xmlns:a16="http://schemas.microsoft.com/office/drawing/2014/main" id="{05084EC1-2DF7-DE46-B6F5-18BDF7E21928}"/>
              </a:ext>
            </a:extLst>
          </p:cNvPr>
          <p:cNvSpPr/>
          <p:nvPr/>
        </p:nvSpPr>
        <p:spPr>
          <a:xfrm rot="5400000">
            <a:off x="8758176" y="3750812"/>
            <a:ext cx="3026400" cy="70719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solidFill>
                  <a:schemeClr val="tx1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SIND NIE DASSELBE</a:t>
            </a:r>
          </a:p>
        </p:txBody>
      </p:sp>
    </p:spTree>
    <p:extLst>
      <p:ext uri="{BB962C8B-B14F-4D97-AF65-F5344CB8AC3E}">
        <p14:creationId xmlns:p14="http://schemas.microsoft.com/office/powerpoint/2010/main" val="90380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2" grpId="0"/>
      <p:bldP spid="15" grpId="0" animBg="1"/>
      <p:bldP spid="5" grpId="0" animBg="1"/>
      <p:bldP spid="11" grpId="0" animBg="1"/>
      <p:bldP spid="17" grpId="0"/>
      <p:bldP spid="3" grpId="0" uiExpand="1" build="p"/>
      <p:bldP spid="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1907F2-2A12-6F4C-A35B-E56C6D1D3F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9930" y="74709"/>
            <a:ext cx="11849242" cy="1076845"/>
          </a:xfrm>
        </p:spPr>
        <p:txBody>
          <a:bodyPr/>
          <a:lstStyle/>
          <a:p>
            <a:r>
              <a:rPr lang="de-DE" dirty="0"/>
              <a:t>Wasser in 3 Zustandsformen - abhängig von der Temperatur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4D28ABA-EBD9-E541-B122-99E4CF60140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9" t="949" r="29917"/>
          <a:stretch/>
        </p:blipFill>
        <p:spPr>
          <a:xfrm>
            <a:off x="4999687" y="1065955"/>
            <a:ext cx="3049382" cy="3048001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136240C4-C2F3-B14D-8376-9E66C403CF5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t="30520" r="56625" b="8455"/>
          <a:stretch/>
        </p:blipFill>
        <p:spPr>
          <a:xfrm>
            <a:off x="8958123" y="1069005"/>
            <a:ext cx="3049382" cy="3048000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E2DA2ABA-D423-FD4B-8996-0CBE3A5966C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66" r="18169"/>
          <a:stretch/>
        </p:blipFill>
        <p:spPr>
          <a:xfrm>
            <a:off x="1041251" y="1070529"/>
            <a:ext cx="3049382" cy="3044952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EC763490-E87C-E143-94CB-C976A0D7D12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67" r="7446"/>
          <a:stretch/>
        </p:blipFill>
        <p:spPr>
          <a:xfrm>
            <a:off x="4308" y="1065955"/>
            <a:ext cx="1342926" cy="5232400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7074BF62-BB89-3A4E-BEE1-2A4FD9AD675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01" r="60951"/>
          <a:stretch/>
        </p:blipFill>
        <p:spPr>
          <a:xfrm>
            <a:off x="4050914" y="1052767"/>
            <a:ext cx="1243173" cy="5232400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61B84BE3-EE5D-DD40-965B-08FB141F92D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596"/>
          <a:stretch/>
        </p:blipFill>
        <p:spPr>
          <a:xfrm>
            <a:off x="8073579" y="1069005"/>
            <a:ext cx="1190946" cy="5232400"/>
          </a:xfrm>
          <a:prstGeom prst="rect">
            <a:avLst/>
          </a:prstGeom>
        </p:spPr>
      </p:pic>
      <p:sp>
        <p:nvSpPr>
          <p:cNvPr id="20" name="Abgerundetes Rechteck 19">
            <a:extLst>
              <a:ext uri="{FF2B5EF4-FFF2-40B4-BE49-F238E27FC236}">
                <a16:creationId xmlns:a16="http://schemas.microsoft.com/office/drawing/2014/main" id="{EFC6A8C4-43EB-AD41-A053-C345932B51E8}"/>
              </a:ext>
            </a:extLst>
          </p:cNvPr>
          <p:cNvSpPr/>
          <p:nvPr/>
        </p:nvSpPr>
        <p:spPr>
          <a:xfrm>
            <a:off x="1065889" y="4162177"/>
            <a:ext cx="3031907" cy="949124"/>
          </a:xfrm>
          <a:prstGeom prst="roundRect">
            <a:avLst/>
          </a:prstGeom>
          <a:solidFill>
            <a:srgbClr val="D2351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4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UMSTAND</a:t>
            </a:r>
          </a:p>
        </p:txBody>
      </p:sp>
      <p:sp>
        <p:nvSpPr>
          <p:cNvPr id="21" name="Abgerundetes Rechteck 20">
            <a:extLst>
              <a:ext uri="{FF2B5EF4-FFF2-40B4-BE49-F238E27FC236}">
                <a16:creationId xmlns:a16="http://schemas.microsoft.com/office/drawing/2014/main" id="{AB08F352-C5E8-DB45-BF61-0AE7E7297F5D}"/>
              </a:ext>
            </a:extLst>
          </p:cNvPr>
          <p:cNvSpPr/>
          <p:nvPr/>
        </p:nvSpPr>
        <p:spPr>
          <a:xfrm>
            <a:off x="5034757" y="4156078"/>
            <a:ext cx="3017399" cy="949124"/>
          </a:xfrm>
          <a:prstGeom prst="roundRect">
            <a:avLst/>
          </a:prstGeom>
          <a:solidFill>
            <a:srgbClr val="D2351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4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BESTIMMT</a:t>
            </a:r>
          </a:p>
        </p:txBody>
      </p:sp>
      <p:sp>
        <p:nvSpPr>
          <p:cNvPr id="22" name="Abgerundetes Rechteck 21">
            <a:extLst>
              <a:ext uri="{FF2B5EF4-FFF2-40B4-BE49-F238E27FC236}">
                <a16:creationId xmlns:a16="http://schemas.microsoft.com/office/drawing/2014/main" id="{425C5E80-CCF8-7F4E-B405-0E6E3E86E68C}"/>
              </a:ext>
            </a:extLst>
          </p:cNvPr>
          <p:cNvSpPr/>
          <p:nvPr/>
        </p:nvSpPr>
        <p:spPr>
          <a:xfrm>
            <a:off x="8947390" y="4156078"/>
            <a:ext cx="3049382" cy="949124"/>
          </a:xfrm>
          <a:prstGeom prst="roundRect">
            <a:avLst/>
          </a:prstGeom>
          <a:solidFill>
            <a:srgbClr val="D2351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4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ZUSTAND</a:t>
            </a:r>
          </a:p>
        </p:txBody>
      </p:sp>
      <p:sp>
        <p:nvSpPr>
          <p:cNvPr id="23" name="Abgerundetes Rechteck 22">
            <a:extLst>
              <a:ext uri="{FF2B5EF4-FFF2-40B4-BE49-F238E27FC236}">
                <a16:creationId xmlns:a16="http://schemas.microsoft.com/office/drawing/2014/main" id="{7B63C118-D461-3F4A-B15E-2520F3E18E3B}"/>
              </a:ext>
            </a:extLst>
          </p:cNvPr>
          <p:cNvSpPr/>
          <p:nvPr/>
        </p:nvSpPr>
        <p:spPr>
          <a:xfrm>
            <a:off x="1094819" y="5431955"/>
            <a:ext cx="3031907" cy="64131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400" b="1" dirty="0">
                <a:solidFill>
                  <a:schemeClr val="tx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NATURGESETZ</a:t>
            </a:r>
          </a:p>
        </p:txBody>
      </p:sp>
      <p:sp>
        <p:nvSpPr>
          <p:cNvPr id="24" name="Abgerundetes Rechteck 23">
            <a:extLst>
              <a:ext uri="{FF2B5EF4-FFF2-40B4-BE49-F238E27FC236}">
                <a16:creationId xmlns:a16="http://schemas.microsoft.com/office/drawing/2014/main" id="{292F63F0-82C2-CE41-84DD-94CAD7A32C43}"/>
              </a:ext>
            </a:extLst>
          </p:cNvPr>
          <p:cNvSpPr/>
          <p:nvPr/>
        </p:nvSpPr>
        <p:spPr>
          <a:xfrm>
            <a:off x="5020770" y="5431955"/>
            <a:ext cx="3017399" cy="64131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400" b="1" dirty="0">
                <a:solidFill>
                  <a:schemeClr val="tx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FÜR JEDEN </a:t>
            </a:r>
          </a:p>
        </p:txBody>
      </p:sp>
      <p:sp>
        <p:nvSpPr>
          <p:cNvPr id="25" name="Abgerundetes Rechteck 24">
            <a:extLst>
              <a:ext uri="{FF2B5EF4-FFF2-40B4-BE49-F238E27FC236}">
                <a16:creationId xmlns:a16="http://schemas.microsoft.com/office/drawing/2014/main" id="{C87EE5D3-7270-9D40-871A-11890B65EC88}"/>
              </a:ext>
            </a:extLst>
          </p:cNvPr>
          <p:cNvSpPr/>
          <p:nvPr/>
        </p:nvSpPr>
        <p:spPr>
          <a:xfrm>
            <a:off x="9126167" y="5431954"/>
            <a:ext cx="2691827" cy="64131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400" b="1" dirty="0">
                <a:solidFill>
                  <a:schemeClr val="tx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UMSTAND</a:t>
            </a:r>
          </a:p>
        </p:txBody>
      </p:sp>
    </p:spTree>
    <p:extLst>
      <p:ext uri="{BB962C8B-B14F-4D97-AF65-F5344CB8AC3E}">
        <p14:creationId xmlns:p14="http://schemas.microsoft.com/office/powerpoint/2010/main" val="615656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Open Sans Condensed Light" charset="0"/>
                <a:ea typeface="Open Sans Condensed Light" charset="0"/>
                <a:cs typeface="Open Sans Condensed Light" charset="0"/>
              </a:rPr>
              <a:t>Gesetz von Ursache und Wirkung</a:t>
            </a:r>
          </a:p>
        </p:txBody>
      </p:sp>
      <p:sp>
        <p:nvSpPr>
          <p:cNvPr id="4" name="Oval 3"/>
          <p:cNvSpPr/>
          <p:nvPr/>
        </p:nvSpPr>
        <p:spPr>
          <a:xfrm>
            <a:off x="251236" y="2273452"/>
            <a:ext cx="3086100" cy="414505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000" b="1" dirty="0">
                <a:latin typeface="Open Sans Condensed Light" charset="0"/>
                <a:ea typeface="Open Sans Condensed Light" charset="0"/>
                <a:cs typeface="Open Sans Condensed Light" charset="0"/>
              </a:rPr>
              <a:t>URSACHE</a:t>
            </a:r>
          </a:p>
        </p:txBody>
      </p:sp>
      <p:sp>
        <p:nvSpPr>
          <p:cNvPr id="5" name="Pfeil nach rechts 4"/>
          <p:cNvSpPr/>
          <p:nvPr/>
        </p:nvSpPr>
        <p:spPr>
          <a:xfrm>
            <a:off x="3492682" y="3525105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Open Sans Condensed Light" charset="0"/>
              <a:ea typeface="Open Sans Condensed Light" charset="0"/>
              <a:cs typeface="Open Sans Condensed Light" charset="0"/>
            </a:endParaRPr>
          </a:p>
        </p:txBody>
      </p:sp>
      <p:sp>
        <p:nvSpPr>
          <p:cNvPr id="7" name="Pfeil nach rechts 6"/>
          <p:cNvSpPr/>
          <p:nvPr/>
        </p:nvSpPr>
        <p:spPr>
          <a:xfrm>
            <a:off x="3492682" y="4596384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Open Sans Condensed Light" charset="0"/>
              <a:ea typeface="Open Sans Condensed Light" charset="0"/>
              <a:cs typeface="Open Sans Condensed Light" charset="0"/>
            </a:endParaRPr>
          </a:p>
        </p:txBody>
      </p:sp>
      <p:sp>
        <p:nvSpPr>
          <p:cNvPr id="9" name="Pfeil nach rechts 8"/>
          <p:cNvSpPr/>
          <p:nvPr/>
        </p:nvSpPr>
        <p:spPr>
          <a:xfrm>
            <a:off x="3464335" y="5667563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Open Sans Condensed Light" charset="0"/>
              <a:ea typeface="Open Sans Condensed Light" charset="0"/>
              <a:cs typeface="Open Sans Condensed Light" charset="0"/>
            </a:endParaRPr>
          </a:p>
        </p:txBody>
      </p:sp>
      <p:sp>
        <p:nvSpPr>
          <p:cNvPr id="11" name="Rechteck 10"/>
          <p:cNvSpPr/>
          <p:nvPr/>
        </p:nvSpPr>
        <p:spPr>
          <a:xfrm>
            <a:off x="7406001" y="2273452"/>
            <a:ext cx="2118265" cy="67320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latin typeface="Open Sans Condensed Light" charset="0"/>
                <a:ea typeface="Open Sans Condensed Light" charset="0"/>
                <a:cs typeface="Open Sans Condensed Light" charset="0"/>
              </a:rPr>
              <a:t>SEKUNDÄREFFEKT</a:t>
            </a:r>
          </a:p>
        </p:txBody>
      </p:sp>
      <p:sp>
        <p:nvSpPr>
          <p:cNvPr id="14" name="Abschrägung 13"/>
          <p:cNvSpPr/>
          <p:nvPr/>
        </p:nvSpPr>
        <p:spPr>
          <a:xfrm>
            <a:off x="4691521" y="3430871"/>
            <a:ext cx="2460481" cy="673100"/>
          </a:xfrm>
          <a:prstGeom prst="bevel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latin typeface="Open Sans Condensed Light" charset="0"/>
                <a:ea typeface="Open Sans Condensed Light" charset="0"/>
                <a:cs typeface="Open Sans Condensed Light" charset="0"/>
              </a:rPr>
              <a:t>STRESS</a:t>
            </a:r>
          </a:p>
        </p:txBody>
      </p:sp>
      <p:sp>
        <p:nvSpPr>
          <p:cNvPr id="15" name="Abschrägung 14"/>
          <p:cNvSpPr/>
          <p:nvPr/>
        </p:nvSpPr>
        <p:spPr>
          <a:xfrm>
            <a:off x="4678823" y="4502150"/>
            <a:ext cx="2473180" cy="673100"/>
          </a:xfrm>
          <a:prstGeom prst="bevel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latin typeface="Open Sans Condensed Light" charset="0"/>
                <a:ea typeface="Open Sans Condensed Light" charset="0"/>
                <a:cs typeface="Open Sans Condensed Light" charset="0"/>
              </a:rPr>
              <a:t>ANGST</a:t>
            </a:r>
          </a:p>
        </p:txBody>
      </p:sp>
      <p:sp>
        <p:nvSpPr>
          <p:cNvPr id="17" name="Rechteck 16"/>
          <p:cNvSpPr/>
          <p:nvPr/>
        </p:nvSpPr>
        <p:spPr>
          <a:xfrm>
            <a:off x="7362909" y="3430821"/>
            <a:ext cx="2120229" cy="67320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latin typeface="Open Sans Condensed Light" charset="0"/>
                <a:ea typeface="Open Sans Condensed Light" charset="0"/>
                <a:cs typeface="Open Sans Condensed Light" charset="0"/>
              </a:rPr>
              <a:t>SCHWINDEL</a:t>
            </a:r>
          </a:p>
        </p:txBody>
      </p:sp>
      <p:sp>
        <p:nvSpPr>
          <p:cNvPr id="19" name="Verzweigung 18"/>
          <p:cNvSpPr/>
          <p:nvPr/>
        </p:nvSpPr>
        <p:spPr>
          <a:xfrm>
            <a:off x="9541042" y="2151458"/>
            <a:ext cx="2366869" cy="967221"/>
          </a:xfrm>
          <a:prstGeom prst="flowChartDecision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latin typeface="Open Sans Condensed Light" charset="0"/>
                <a:ea typeface="Open Sans Condensed Light" charset="0"/>
                <a:cs typeface="Open Sans Condensed Light" charset="0"/>
              </a:rPr>
              <a:t>TERTIÄR-EFFEKT</a:t>
            </a:r>
          </a:p>
        </p:txBody>
      </p:sp>
      <p:sp>
        <p:nvSpPr>
          <p:cNvPr id="20" name="Verzweigung 19"/>
          <p:cNvSpPr/>
          <p:nvPr/>
        </p:nvSpPr>
        <p:spPr>
          <a:xfrm>
            <a:off x="9542811" y="3308827"/>
            <a:ext cx="2365100" cy="967221"/>
          </a:xfrm>
          <a:prstGeom prst="flowChartDecision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latin typeface="Open Sans Condensed Light" charset="0"/>
                <a:ea typeface="Open Sans Condensed Light" charset="0"/>
                <a:cs typeface="Open Sans Condensed Light" charset="0"/>
              </a:rPr>
              <a:t>STURZ</a:t>
            </a:r>
          </a:p>
        </p:txBody>
      </p:sp>
      <p:sp>
        <p:nvSpPr>
          <p:cNvPr id="21" name="Abschrägung 20"/>
          <p:cNvSpPr/>
          <p:nvPr/>
        </p:nvSpPr>
        <p:spPr>
          <a:xfrm>
            <a:off x="4678823" y="2273452"/>
            <a:ext cx="2473180" cy="673200"/>
          </a:xfrm>
          <a:prstGeom prst="bevel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latin typeface="Open Sans Condensed Light" charset="0"/>
                <a:ea typeface="Open Sans Condensed Light" charset="0"/>
                <a:cs typeface="Open Sans Condensed Light" charset="0"/>
              </a:rPr>
              <a:t>PRIMÄREFFEKT</a:t>
            </a:r>
          </a:p>
        </p:txBody>
      </p:sp>
      <p:sp>
        <p:nvSpPr>
          <p:cNvPr id="22" name="Abschrägung 21"/>
          <p:cNvSpPr/>
          <p:nvPr/>
        </p:nvSpPr>
        <p:spPr>
          <a:xfrm>
            <a:off x="4694973" y="5573429"/>
            <a:ext cx="2457029" cy="673100"/>
          </a:xfrm>
          <a:prstGeom prst="bevel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latin typeface="Open Sans Condensed Light" charset="0"/>
                <a:ea typeface="Open Sans Condensed Light" charset="0"/>
                <a:cs typeface="Open Sans Condensed Light" charset="0"/>
              </a:rPr>
              <a:t>KONFLIKTE</a:t>
            </a:r>
          </a:p>
        </p:txBody>
      </p:sp>
      <p:sp>
        <p:nvSpPr>
          <p:cNvPr id="23" name="Rechteck 22"/>
          <p:cNvSpPr/>
          <p:nvPr/>
        </p:nvSpPr>
        <p:spPr>
          <a:xfrm>
            <a:off x="7404232" y="4502050"/>
            <a:ext cx="2120229" cy="67320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latin typeface="Open Sans Condensed Light" charset="0"/>
                <a:ea typeface="Open Sans Condensed Light" charset="0"/>
                <a:cs typeface="Open Sans Condensed Light" charset="0"/>
              </a:rPr>
              <a:t>GEFÜHLSREAKTION</a:t>
            </a:r>
          </a:p>
        </p:txBody>
      </p:sp>
      <p:sp>
        <p:nvSpPr>
          <p:cNvPr id="24" name="Verzweigung 23"/>
          <p:cNvSpPr/>
          <p:nvPr/>
        </p:nvSpPr>
        <p:spPr>
          <a:xfrm>
            <a:off x="9542811" y="4380056"/>
            <a:ext cx="2365100" cy="967221"/>
          </a:xfrm>
          <a:prstGeom prst="flowChartDecision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latin typeface="Open Sans Condensed Light" charset="0"/>
                <a:ea typeface="Open Sans Condensed Light" charset="0"/>
                <a:cs typeface="Open Sans Condensed Light" charset="0"/>
              </a:rPr>
              <a:t>DENK-FEHLER</a:t>
            </a:r>
          </a:p>
        </p:txBody>
      </p:sp>
      <p:sp>
        <p:nvSpPr>
          <p:cNvPr id="25" name="Rechteck 24"/>
          <p:cNvSpPr/>
          <p:nvPr/>
        </p:nvSpPr>
        <p:spPr>
          <a:xfrm>
            <a:off x="7404232" y="5573279"/>
            <a:ext cx="2120229" cy="67320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latin typeface="Open Sans Condensed Light" charset="0"/>
                <a:ea typeface="Open Sans Condensed Light" charset="0"/>
                <a:cs typeface="Open Sans Condensed Light" charset="0"/>
              </a:rPr>
              <a:t>SUCHTVERHALTEN</a:t>
            </a:r>
          </a:p>
        </p:txBody>
      </p:sp>
      <p:sp>
        <p:nvSpPr>
          <p:cNvPr id="26" name="Verzweigung 25"/>
          <p:cNvSpPr/>
          <p:nvPr/>
        </p:nvSpPr>
        <p:spPr>
          <a:xfrm>
            <a:off x="9542811" y="5451285"/>
            <a:ext cx="2365100" cy="967221"/>
          </a:xfrm>
          <a:prstGeom prst="flowChartDecision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latin typeface="Open Sans Condensed Light" charset="0"/>
                <a:ea typeface="Open Sans Condensed Light" charset="0"/>
                <a:cs typeface="Open Sans Condensed Light" charset="0"/>
              </a:rPr>
              <a:t>ARMUT</a:t>
            </a:r>
          </a:p>
        </p:txBody>
      </p:sp>
      <p:sp>
        <p:nvSpPr>
          <p:cNvPr id="27" name="Geschweifte Klammer rechts 26"/>
          <p:cNvSpPr/>
          <p:nvPr/>
        </p:nvSpPr>
        <p:spPr>
          <a:xfrm rot="16200000">
            <a:off x="8030907" y="-1458821"/>
            <a:ext cx="531512" cy="7256047"/>
          </a:xfrm>
          <a:prstGeom prst="rightBrace">
            <a:avLst>
              <a:gd name="adj1" fmla="val 13408"/>
              <a:gd name="adj2" fmla="val 50700"/>
            </a:avLst>
          </a:prstGeom>
          <a:ln w="698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>
              <a:latin typeface="Open Sans Condensed Light" charset="0"/>
              <a:ea typeface="Open Sans Condensed Light" charset="0"/>
              <a:cs typeface="Open Sans Condensed Light" charset="0"/>
            </a:endParaRPr>
          </a:p>
        </p:txBody>
      </p:sp>
      <p:sp>
        <p:nvSpPr>
          <p:cNvPr id="28" name="Geschweifte Klammer rechts 27"/>
          <p:cNvSpPr/>
          <p:nvPr/>
        </p:nvSpPr>
        <p:spPr>
          <a:xfrm rot="16200000">
            <a:off x="1657516" y="599792"/>
            <a:ext cx="531510" cy="3138822"/>
          </a:xfrm>
          <a:prstGeom prst="rightBrace">
            <a:avLst>
              <a:gd name="adj1" fmla="val 13408"/>
              <a:gd name="adj2" fmla="val 50700"/>
            </a:avLst>
          </a:prstGeom>
          <a:ln w="698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>
              <a:latin typeface="Open Sans Condensed Light" charset="0"/>
              <a:ea typeface="Open Sans Condensed Light" charset="0"/>
              <a:cs typeface="Open Sans Condensed Light" charset="0"/>
            </a:endParaRPr>
          </a:p>
        </p:txBody>
      </p:sp>
      <p:sp>
        <p:nvSpPr>
          <p:cNvPr id="29" name="Textfeld 28"/>
          <p:cNvSpPr txBox="1"/>
          <p:nvPr/>
        </p:nvSpPr>
        <p:spPr>
          <a:xfrm>
            <a:off x="447622" y="1074613"/>
            <a:ext cx="29866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dirty="0">
                <a:latin typeface="Open Sans Condensed Light" charset="0"/>
                <a:ea typeface="Open Sans Condensed Light" charset="0"/>
                <a:cs typeface="Open Sans Condensed Light" charset="0"/>
              </a:rPr>
              <a:t>UNSICHTBAR</a:t>
            </a:r>
          </a:p>
        </p:txBody>
      </p:sp>
      <p:sp>
        <p:nvSpPr>
          <p:cNvPr id="30" name="Textfeld 29"/>
          <p:cNvSpPr txBox="1"/>
          <p:nvPr/>
        </p:nvSpPr>
        <p:spPr>
          <a:xfrm>
            <a:off x="6084136" y="1074613"/>
            <a:ext cx="354872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000" dirty="0">
                <a:latin typeface="Open Sans Condensed Light" charset="0"/>
                <a:ea typeface="Open Sans Condensed Light" charset="0"/>
                <a:cs typeface="Open Sans Condensed Light" charset="0"/>
              </a:rPr>
              <a:t>WIRKUNG SICHTBAR</a:t>
            </a:r>
          </a:p>
        </p:txBody>
      </p:sp>
    </p:spTree>
    <p:extLst>
      <p:ext uri="{BB962C8B-B14F-4D97-AF65-F5344CB8AC3E}">
        <p14:creationId xmlns:p14="http://schemas.microsoft.com/office/powerpoint/2010/main" val="1415584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9" grpId="0" animBg="1"/>
      <p:bldP spid="11" grpId="0" animBg="1"/>
      <p:bldP spid="14" grpId="0" animBg="1"/>
      <p:bldP spid="15" grpId="0" animBg="1"/>
      <p:bldP spid="17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/>
      <p:bldP spid="3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Ursache und Wirkung, zwei getrennte Einheiten</a:t>
            </a:r>
          </a:p>
        </p:txBody>
      </p:sp>
      <p:sp>
        <p:nvSpPr>
          <p:cNvPr id="4" name="Rechteck 3"/>
          <p:cNvSpPr/>
          <p:nvPr/>
        </p:nvSpPr>
        <p:spPr>
          <a:xfrm>
            <a:off x="7742799" y="1251849"/>
            <a:ext cx="3992518" cy="7112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>
                <a:latin typeface="Open Sans Condensed" charset="0"/>
                <a:ea typeface="Open Sans Condensed" charset="0"/>
                <a:cs typeface="Open Sans Condensed" charset="0"/>
              </a:rPr>
              <a:t> </a:t>
            </a:r>
            <a:r>
              <a:rPr lang="de-DE" sz="3600" dirty="0">
                <a:latin typeface="Open Sans Condensed" charset="0"/>
                <a:ea typeface="Open Sans Condensed" charset="0"/>
                <a:cs typeface="Open Sans Condensed" charset="0"/>
              </a:rPr>
              <a:t>WIRKUNG</a:t>
            </a:r>
          </a:p>
        </p:txBody>
      </p:sp>
      <p:sp>
        <p:nvSpPr>
          <p:cNvPr id="5" name="Rechteck 4"/>
          <p:cNvSpPr/>
          <p:nvPr/>
        </p:nvSpPr>
        <p:spPr>
          <a:xfrm>
            <a:off x="299930" y="1251849"/>
            <a:ext cx="3141133" cy="711200"/>
          </a:xfrm>
          <a:prstGeom prst="rect">
            <a:avLst/>
          </a:prstGeom>
          <a:solidFill>
            <a:srgbClr val="FF0000">
              <a:alpha val="7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dirty="0">
                <a:latin typeface="Open Sans Condensed" charset="0"/>
                <a:ea typeface="Open Sans Condensed" charset="0"/>
                <a:cs typeface="Open Sans Condensed" charset="0"/>
              </a:rPr>
              <a:t>URSACHE</a:t>
            </a:r>
          </a:p>
        </p:txBody>
      </p:sp>
      <p:pic>
        <p:nvPicPr>
          <p:cNvPr id="6" name="Bild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8299" y="2549101"/>
            <a:ext cx="3992518" cy="4008424"/>
          </a:xfrm>
          <a:prstGeom prst="rect">
            <a:avLst/>
          </a:prstGeom>
          <a:noFill/>
        </p:spPr>
      </p:pic>
      <p:sp>
        <p:nvSpPr>
          <p:cNvPr id="7" name="Pfeil nach rechts 6"/>
          <p:cNvSpPr/>
          <p:nvPr/>
        </p:nvSpPr>
        <p:spPr>
          <a:xfrm>
            <a:off x="3441063" y="2002676"/>
            <a:ext cx="3736114" cy="1058419"/>
          </a:xfrm>
          <a:prstGeom prst="rightArrow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dirty="0">
                <a:latin typeface="Open Sans Condensed" charset="0"/>
                <a:ea typeface="Open Sans Condensed" charset="0"/>
                <a:cs typeface="Open Sans Condensed" charset="0"/>
              </a:rPr>
              <a:t>VERERBUNG</a:t>
            </a:r>
          </a:p>
        </p:txBody>
      </p:sp>
      <p:sp>
        <p:nvSpPr>
          <p:cNvPr id="8" name="Pfeil nach rechts 7"/>
          <p:cNvSpPr/>
          <p:nvPr/>
        </p:nvSpPr>
        <p:spPr>
          <a:xfrm>
            <a:off x="3441063" y="3246771"/>
            <a:ext cx="3736114" cy="1058419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dirty="0">
                <a:latin typeface="Open Sans Condensed" charset="0"/>
                <a:ea typeface="Open Sans Condensed" charset="0"/>
                <a:cs typeface="Open Sans Condensed" charset="0"/>
              </a:rPr>
              <a:t>UNFÄLLE</a:t>
            </a:r>
          </a:p>
        </p:txBody>
      </p:sp>
      <p:sp>
        <p:nvSpPr>
          <p:cNvPr id="9" name="Pfeil nach rechts 8"/>
          <p:cNvSpPr/>
          <p:nvPr/>
        </p:nvSpPr>
        <p:spPr>
          <a:xfrm>
            <a:off x="3441063" y="4490866"/>
            <a:ext cx="3736114" cy="1058419"/>
          </a:xfrm>
          <a:prstGeom prst="rightArrow">
            <a:avLst/>
          </a:prstGeom>
          <a:solidFill>
            <a:srgbClr val="3FC19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dirty="0">
                <a:latin typeface="Open Sans Condensed" charset="0"/>
                <a:ea typeface="Open Sans Condensed" charset="0"/>
                <a:cs typeface="Open Sans Condensed" charset="0"/>
              </a:rPr>
              <a:t>CHEMIE</a:t>
            </a:r>
          </a:p>
        </p:txBody>
      </p:sp>
      <p:sp>
        <p:nvSpPr>
          <p:cNvPr id="10" name="Pfeil nach rechts 9"/>
          <p:cNvSpPr/>
          <p:nvPr/>
        </p:nvSpPr>
        <p:spPr>
          <a:xfrm>
            <a:off x="299930" y="5734961"/>
            <a:ext cx="6877247" cy="105841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dirty="0">
                <a:solidFill>
                  <a:schemeClr val="bg1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GEDANKEN = ENERGIE</a:t>
            </a:r>
          </a:p>
        </p:txBody>
      </p:sp>
      <p:sp>
        <p:nvSpPr>
          <p:cNvPr id="3" name="Rechteck 2"/>
          <p:cNvSpPr/>
          <p:nvPr/>
        </p:nvSpPr>
        <p:spPr>
          <a:xfrm>
            <a:off x="3441063" y="1731900"/>
            <a:ext cx="3256268" cy="696535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solidFill>
                  <a:schemeClr val="tx1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NICHT UNSER HANDELN</a:t>
            </a:r>
          </a:p>
        </p:txBody>
      </p:sp>
      <p:sp>
        <p:nvSpPr>
          <p:cNvPr id="11" name="Rechteck 10"/>
          <p:cNvSpPr/>
          <p:nvPr/>
        </p:nvSpPr>
        <p:spPr>
          <a:xfrm>
            <a:off x="3540878" y="2853044"/>
            <a:ext cx="2783488" cy="696535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solidFill>
                  <a:schemeClr val="tx1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NUR TEILWEISE UNSER HANDELN</a:t>
            </a:r>
          </a:p>
        </p:txBody>
      </p:sp>
      <p:sp>
        <p:nvSpPr>
          <p:cNvPr id="12" name="Rechteck 11"/>
          <p:cNvSpPr/>
          <p:nvPr/>
        </p:nvSpPr>
        <p:spPr>
          <a:xfrm>
            <a:off x="3540878" y="4049761"/>
            <a:ext cx="2583858" cy="696535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solidFill>
                  <a:schemeClr val="tx1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NUR TEILWEISE UNSER HANDELN</a:t>
            </a:r>
          </a:p>
        </p:txBody>
      </p:sp>
      <p:sp>
        <p:nvSpPr>
          <p:cNvPr id="13" name="Rechteck 12"/>
          <p:cNvSpPr/>
          <p:nvPr/>
        </p:nvSpPr>
        <p:spPr>
          <a:xfrm>
            <a:off x="3441063" y="5386693"/>
            <a:ext cx="3326606" cy="696535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u="sng" dirty="0">
                <a:solidFill>
                  <a:schemeClr val="tx1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NUR</a:t>
            </a:r>
            <a:r>
              <a:rPr lang="de-DE" sz="2800" b="1" dirty="0">
                <a:solidFill>
                  <a:schemeClr val="tx1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 </a:t>
            </a:r>
            <a:r>
              <a:rPr lang="de-DE" sz="2400" b="1" dirty="0">
                <a:solidFill>
                  <a:schemeClr val="tx1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UNSER HANDELN</a:t>
            </a:r>
          </a:p>
        </p:txBody>
      </p:sp>
      <p:sp>
        <p:nvSpPr>
          <p:cNvPr id="14" name="Pfeil nach links und rechts 13"/>
          <p:cNvSpPr/>
          <p:nvPr/>
        </p:nvSpPr>
        <p:spPr>
          <a:xfrm>
            <a:off x="3615193" y="1243971"/>
            <a:ext cx="3953476" cy="70719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solidFill>
                  <a:schemeClr val="tx1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SIND NIE DASSELBE</a:t>
            </a:r>
          </a:p>
        </p:txBody>
      </p:sp>
      <p:sp>
        <p:nvSpPr>
          <p:cNvPr id="15" name="Rechteck 14"/>
          <p:cNvSpPr/>
          <p:nvPr/>
        </p:nvSpPr>
        <p:spPr>
          <a:xfrm>
            <a:off x="7768299" y="2549102"/>
            <a:ext cx="3967019" cy="4008423"/>
          </a:xfrm>
          <a:prstGeom prst="rect">
            <a:avLst/>
          </a:prstGeom>
          <a:solidFill>
            <a:schemeClr val="accent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>
                <a:solidFill>
                  <a:schemeClr val="tx1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URSACHE</a:t>
            </a:r>
            <a:endParaRPr lang="de-DE" sz="3600" dirty="0">
              <a:solidFill>
                <a:schemeClr val="tx1"/>
              </a:solidFill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algn="ctr"/>
            <a:r>
              <a:rPr lang="de-DE" sz="3600" b="1" dirty="0">
                <a:solidFill>
                  <a:schemeClr val="tx1"/>
                </a:solidFill>
                <a:latin typeface="Open Sans Condensed Light" charset="0"/>
                <a:ea typeface="Open Sans Condensed Light" charset="0"/>
                <a:cs typeface="Open Sans Condensed Light" charset="0"/>
              </a:rPr>
              <a:t>KANN</a:t>
            </a:r>
            <a:r>
              <a:rPr lang="de-DE" sz="3600" b="1" dirty="0">
                <a:solidFill>
                  <a:schemeClr val="tx1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 </a:t>
            </a:r>
            <a:r>
              <a:rPr lang="de-DE" sz="3600" b="1" u="sng" dirty="0">
                <a:solidFill>
                  <a:schemeClr val="tx1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NIE</a:t>
            </a:r>
            <a:r>
              <a:rPr lang="de-DE" sz="3600" b="1" dirty="0">
                <a:solidFill>
                  <a:schemeClr val="tx1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 </a:t>
            </a:r>
            <a:r>
              <a:rPr lang="de-DE" sz="3600" b="1" dirty="0">
                <a:solidFill>
                  <a:schemeClr val="tx1"/>
                </a:solidFill>
                <a:latin typeface="Open Sans Condensed Light" charset="0"/>
                <a:ea typeface="Open Sans Condensed Light" charset="0"/>
                <a:cs typeface="Open Sans Condensed Light" charset="0"/>
              </a:rPr>
              <a:t>VOM KÖRPER SEIN</a:t>
            </a:r>
          </a:p>
          <a:p>
            <a:pPr algn="ctr"/>
            <a:endParaRPr lang="de-DE" sz="3600" dirty="0">
              <a:solidFill>
                <a:schemeClr val="tx1"/>
              </a:solidFill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algn="ctr"/>
            <a:r>
              <a:rPr lang="de-DE" sz="3600" b="1" dirty="0">
                <a:solidFill>
                  <a:schemeClr val="tx1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IMMER </a:t>
            </a:r>
            <a:r>
              <a:rPr lang="de-DE" sz="3600" b="1" dirty="0">
                <a:solidFill>
                  <a:schemeClr val="tx1"/>
                </a:solidFill>
                <a:latin typeface="Open Sans Condensed Light" charset="0"/>
                <a:ea typeface="Open Sans Condensed Light" charset="0"/>
                <a:cs typeface="Open Sans Condensed Light" charset="0"/>
              </a:rPr>
              <a:t>VON AUSSERHALB DES KÖRPERS</a:t>
            </a:r>
          </a:p>
        </p:txBody>
      </p:sp>
    </p:spTree>
    <p:extLst>
      <p:ext uri="{BB962C8B-B14F-4D97-AF65-F5344CB8AC3E}">
        <p14:creationId xmlns:p14="http://schemas.microsoft.com/office/powerpoint/2010/main" val="2777518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  <p:bldP spid="9" grpId="0" animBg="1"/>
      <p:bldP spid="10" grpId="0" animBg="1"/>
      <p:bldP spid="3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roup 388"/>
          <p:cNvGrpSpPr/>
          <p:nvPr/>
        </p:nvGrpSpPr>
        <p:grpSpPr>
          <a:xfrm>
            <a:off x="671160" y="4220944"/>
            <a:ext cx="8596676" cy="2483510"/>
            <a:chOff x="-1" y="-1"/>
            <a:chExt cx="8596674" cy="2483508"/>
          </a:xfrm>
          <a:solidFill>
            <a:srgbClr val="0C875D"/>
          </a:solidFill>
        </p:grpSpPr>
        <p:sp>
          <p:nvSpPr>
            <p:cNvPr id="57" name="Shape 382"/>
            <p:cNvSpPr/>
            <p:nvPr/>
          </p:nvSpPr>
          <p:spPr>
            <a:xfrm rot="10800000" flipH="1">
              <a:off x="2921142" y="61539"/>
              <a:ext cx="5632201" cy="17934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10706"/>
                  </a:lnTo>
                  <a:cubicBezTo>
                    <a:pt x="0" y="5487"/>
                    <a:pt x="1347" y="1256"/>
                    <a:pt x="3009" y="1256"/>
                  </a:cubicBezTo>
                  <a:lnTo>
                    <a:pt x="18161" y="1256"/>
                  </a:lnTo>
                  <a:lnTo>
                    <a:pt x="18161" y="0"/>
                  </a:lnTo>
                  <a:lnTo>
                    <a:pt x="21600" y="1636"/>
                  </a:lnTo>
                  <a:lnTo>
                    <a:pt x="18161" y="3273"/>
                  </a:lnTo>
                  <a:lnTo>
                    <a:pt x="18161" y="2017"/>
                  </a:lnTo>
                  <a:lnTo>
                    <a:pt x="3009" y="2017"/>
                  </a:lnTo>
                  <a:cubicBezTo>
                    <a:pt x="1481" y="2017"/>
                    <a:pt x="242" y="5907"/>
                    <a:pt x="242" y="10706"/>
                  </a:cubicBezTo>
                  <a:lnTo>
                    <a:pt x="242" y="21600"/>
                  </a:lnTo>
                  <a:close/>
                </a:path>
              </a:pathLst>
            </a:custGeom>
            <a:grpFill/>
            <a:ln w="12700" cap="flat">
              <a:noFill/>
              <a:prstDash val="solid"/>
              <a:miter lim="8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  <a:endParaRPr>
                <a:latin typeface="Open Sans Condensed Light" charset="0"/>
                <a:ea typeface="Open Sans Condensed Light" charset="0"/>
                <a:cs typeface="Open Sans Condensed Light" charset="0"/>
              </a:endParaRPr>
            </a:p>
          </p:txBody>
        </p:sp>
        <p:sp>
          <p:nvSpPr>
            <p:cNvPr id="58" name="Shape 383"/>
            <p:cNvSpPr/>
            <p:nvPr/>
          </p:nvSpPr>
          <p:spPr>
            <a:xfrm rot="10800000" flipH="1">
              <a:off x="2126136" y="219966"/>
              <a:ext cx="6470537" cy="19485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10706"/>
                  </a:lnTo>
                  <a:cubicBezTo>
                    <a:pt x="0" y="5487"/>
                    <a:pt x="1274" y="1256"/>
                    <a:pt x="2846" y="1256"/>
                  </a:cubicBezTo>
                  <a:lnTo>
                    <a:pt x="18348" y="1256"/>
                  </a:lnTo>
                  <a:lnTo>
                    <a:pt x="18348" y="0"/>
                  </a:lnTo>
                  <a:lnTo>
                    <a:pt x="21600" y="1636"/>
                  </a:lnTo>
                  <a:lnTo>
                    <a:pt x="18348" y="3273"/>
                  </a:lnTo>
                  <a:lnTo>
                    <a:pt x="18348" y="2017"/>
                  </a:lnTo>
                  <a:lnTo>
                    <a:pt x="2846" y="2017"/>
                  </a:lnTo>
                  <a:cubicBezTo>
                    <a:pt x="1401" y="2017"/>
                    <a:pt x="229" y="5907"/>
                    <a:pt x="229" y="10706"/>
                  </a:cubicBezTo>
                  <a:lnTo>
                    <a:pt x="229" y="21600"/>
                  </a:lnTo>
                  <a:close/>
                </a:path>
              </a:pathLst>
            </a:custGeom>
            <a:grpFill/>
            <a:ln w="12700" cap="flat">
              <a:noFill/>
              <a:prstDash val="solid"/>
              <a:miter lim="8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  <a:endParaRPr>
                <a:latin typeface="Open Sans Condensed Light" charset="0"/>
                <a:ea typeface="Open Sans Condensed Light" charset="0"/>
                <a:cs typeface="Open Sans Condensed Light" charset="0"/>
              </a:endParaRPr>
            </a:p>
          </p:txBody>
        </p:sp>
        <p:sp>
          <p:nvSpPr>
            <p:cNvPr id="59" name="Shape 384"/>
            <p:cNvSpPr/>
            <p:nvPr/>
          </p:nvSpPr>
          <p:spPr>
            <a:xfrm rot="10800000" flipH="1">
              <a:off x="1248467" y="17185"/>
              <a:ext cx="7348205" cy="24663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10706"/>
                  </a:lnTo>
                  <a:cubicBezTo>
                    <a:pt x="0" y="5487"/>
                    <a:pt x="1420" y="1256"/>
                    <a:pt x="3172" y="1256"/>
                  </a:cubicBezTo>
                  <a:lnTo>
                    <a:pt x="17975" y="1256"/>
                  </a:lnTo>
                  <a:lnTo>
                    <a:pt x="17975" y="0"/>
                  </a:lnTo>
                  <a:lnTo>
                    <a:pt x="21600" y="1636"/>
                  </a:lnTo>
                  <a:lnTo>
                    <a:pt x="17975" y="3273"/>
                  </a:lnTo>
                  <a:lnTo>
                    <a:pt x="17975" y="2017"/>
                  </a:lnTo>
                  <a:lnTo>
                    <a:pt x="3172" y="2017"/>
                  </a:lnTo>
                  <a:cubicBezTo>
                    <a:pt x="1561" y="2017"/>
                    <a:pt x="255" y="5907"/>
                    <a:pt x="255" y="10706"/>
                  </a:cubicBezTo>
                  <a:lnTo>
                    <a:pt x="255" y="21600"/>
                  </a:lnTo>
                  <a:close/>
                </a:path>
              </a:pathLst>
            </a:custGeom>
            <a:grpFill/>
            <a:ln w="12700" cap="flat">
              <a:noFill/>
              <a:prstDash val="solid"/>
              <a:miter lim="8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  <a:endParaRPr>
                <a:latin typeface="Open Sans Condensed Light" charset="0"/>
                <a:ea typeface="Open Sans Condensed Light" charset="0"/>
                <a:cs typeface="Open Sans Condensed Light" charset="0"/>
              </a:endParaRPr>
            </a:p>
          </p:txBody>
        </p:sp>
        <p:sp>
          <p:nvSpPr>
            <p:cNvPr id="60" name="Shape 385"/>
            <p:cNvSpPr/>
            <p:nvPr/>
          </p:nvSpPr>
          <p:spPr>
            <a:xfrm rot="10800000">
              <a:off x="2" y="86109"/>
              <a:ext cx="5553814" cy="16633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10621"/>
                  </a:lnTo>
                  <a:cubicBezTo>
                    <a:pt x="0" y="5402"/>
                    <a:pt x="1267" y="1171"/>
                    <a:pt x="2830" y="1171"/>
                  </a:cubicBezTo>
                  <a:lnTo>
                    <a:pt x="18366" y="1171"/>
                  </a:lnTo>
                  <a:lnTo>
                    <a:pt x="18366" y="0"/>
                  </a:lnTo>
                  <a:lnTo>
                    <a:pt x="21600" y="1442"/>
                  </a:lnTo>
                  <a:lnTo>
                    <a:pt x="18366" y="2884"/>
                  </a:lnTo>
                  <a:lnTo>
                    <a:pt x="18366" y="1713"/>
                  </a:lnTo>
                  <a:lnTo>
                    <a:pt x="2830" y="1713"/>
                  </a:lnTo>
                  <a:cubicBezTo>
                    <a:pt x="1357" y="1713"/>
                    <a:pt x="162" y="5701"/>
                    <a:pt x="162" y="10621"/>
                  </a:cubicBezTo>
                  <a:lnTo>
                    <a:pt x="162" y="21600"/>
                  </a:lnTo>
                  <a:close/>
                </a:path>
              </a:pathLst>
            </a:custGeom>
            <a:grpFill/>
            <a:ln w="12700" cap="flat">
              <a:noFill/>
              <a:prstDash val="solid"/>
              <a:miter lim="8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5B9BD5"/>
                  </a:solidFill>
                </a:defRPr>
              </a:pPr>
              <a:endParaRPr>
                <a:latin typeface="Open Sans Condensed Light" charset="0"/>
                <a:ea typeface="Open Sans Condensed Light" charset="0"/>
                <a:cs typeface="Open Sans Condensed Light" charset="0"/>
              </a:endParaRPr>
            </a:p>
          </p:txBody>
        </p:sp>
        <p:sp>
          <p:nvSpPr>
            <p:cNvPr id="61" name="Shape 386"/>
            <p:cNvSpPr/>
            <p:nvPr/>
          </p:nvSpPr>
          <p:spPr>
            <a:xfrm rot="10800000">
              <a:off x="1" y="-1"/>
              <a:ext cx="6248996" cy="20436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10531"/>
                  </a:lnTo>
                  <a:cubicBezTo>
                    <a:pt x="0" y="5312"/>
                    <a:pt x="1384" y="1081"/>
                    <a:pt x="3090" y="1081"/>
                  </a:cubicBezTo>
                  <a:lnTo>
                    <a:pt x="18068" y="1081"/>
                  </a:lnTo>
                  <a:lnTo>
                    <a:pt x="18068" y="0"/>
                  </a:lnTo>
                  <a:lnTo>
                    <a:pt x="21600" y="1442"/>
                  </a:lnTo>
                  <a:lnTo>
                    <a:pt x="18068" y="2884"/>
                  </a:lnTo>
                  <a:lnTo>
                    <a:pt x="18068" y="1803"/>
                  </a:lnTo>
                  <a:lnTo>
                    <a:pt x="3090" y="1803"/>
                  </a:lnTo>
                  <a:cubicBezTo>
                    <a:pt x="1514" y="1803"/>
                    <a:pt x="236" y="5710"/>
                    <a:pt x="236" y="10531"/>
                  </a:cubicBezTo>
                  <a:lnTo>
                    <a:pt x="236" y="21600"/>
                  </a:lnTo>
                  <a:close/>
                </a:path>
              </a:pathLst>
            </a:custGeom>
            <a:grpFill/>
            <a:ln w="12700" cap="flat">
              <a:noFill/>
              <a:prstDash val="solid"/>
              <a:miter lim="8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  <a:endParaRPr>
                <a:latin typeface="Open Sans Condensed Light" charset="0"/>
                <a:ea typeface="Open Sans Condensed Light" charset="0"/>
                <a:cs typeface="Open Sans Condensed Light" charset="0"/>
              </a:endParaRPr>
            </a:p>
          </p:txBody>
        </p:sp>
        <p:sp>
          <p:nvSpPr>
            <p:cNvPr id="62" name="Shape 387"/>
            <p:cNvSpPr/>
            <p:nvPr/>
          </p:nvSpPr>
          <p:spPr>
            <a:xfrm rot="10800000">
              <a:off x="-1" y="267540"/>
              <a:ext cx="7162028" cy="20436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10531"/>
                  </a:lnTo>
                  <a:cubicBezTo>
                    <a:pt x="0" y="5312"/>
                    <a:pt x="1207" y="1081"/>
                    <a:pt x="2696" y="1081"/>
                  </a:cubicBezTo>
                  <a:lnTo>
                    <a:pt x="18518" y="1081"/>
                  </a:lnTo>
                  <a:lnTo>
                    <a:pt x="18518" y="0"/>
                  </a:lnTo>
                  <a:lnTo>
                    <a:pt x="21600" y="1442"/>
                  </a:lnTo>
                  <a:lnTo>
                    <a:pt x="18518" y="2884"/>
                  </a:lnTo>
                  <a:lnTo>
                    <a:pt x="18518" y="1803"/>
                  </a:lnTo>
                  <a:lnTo>
                    <a:pt x="2696" y="1803"/>
                  </a:lnTo>
                  <a:cubicBezTo>
                    <a:pt x="1321" y="1803"/>
                    <a:pt x="206" y="5710"/>
                    <a:pt x="206" y="10531"/>
                  </a:cubicBezTo>
                  <a:lnTo>
                    <a:pt x="206" y="21600"/>
                  </a:lnTo>
                  <a:close/>
                </a:path>
              </a:pathLst>
            </a:custGeom>
            <a:grpFill/>
            <a:ln w="12700" cap="flat">
              <a:noFill/>
              <a:prstDash val="solid"/>
              <a:miter lim="8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  <a:endParaRPr>
                <a:latin typeface="Open Sans Condensed Light" charset="0"/>
                <a:ea typeface="Open Sans Condensed Light" charset="0"/>
                <a:cs typeface="Open Sans Condensed Light" charset="0"/>
              </a:endParaRPr>
            </a:p>
          </p:txBody>
        </p:sp>
      </p:grpSp>
      <p:grpSp>
        <p:nvGrpSpPr>
          <p:cNvPr id="381" name="Group 381"/>
          <p:cNvGrpSpPr/>
          <p:nvPr/>
        </p:nvGrpSpPr>
        <p:grpSpPr>
          <a:xfrm>
            <a:off x="1069215" y="2217341"/>
            <a:ext cx="7137566" cy="1909653"/>
            <a:chOff x="-1" y="0"/>
            <a:chExt cx="7137564" cy="1909652"/>
          </a:xfrm>
        </p:grpSpPr>
        <p:sp>
          <p:nvSpPr>
            <p:cNvPr id="369" name="Shape 369"/>
            <p:cNvSpPr/>
            <p:nvPr/>
          </p:nvSpPr>
          <p:spPr>
            <a:xfrm flipV="1">
              <a:off x="6848350" y="39268"/>
              <a:ext cx="289213" cy="1749926"/>
            </a:xfrm>
            <a:prstGeom prst="line">
              <a:avLst/>
            </a:prstGeom>
            <a:noFill/>
            <a:ln w="57150" cap="flat">
              <a:solidFill>
                <a:srgbClr val="2E75B6"/>
              </a:solidFill>
              <a:prstDash val="solid"/>
              <a:miter lim="800000"/>
              <a:headEnd type="oval" w="med" len="med"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>
                <a:latin typeface="Open Sans Condensed Light" charset="0"/>
                <a:ea typeface="Open Sans Condensed Light" charset="0"/>
                <a:cs typeface="Open Sans Condensed Light" charset="0"/>
              </a:endParaRPr>
            </a:p>
          </p:txBody>
        </p:sp>
        <p:sp>
          <p:nvSpPr>
            <p:cNvPr id="370" name="Shape 370"/>
            <p:cNvSpPr/>
            <p:nvPr/>
          </p:nvSpPr>
          <p:spPr>
            <a:xfrm flipV="1">
              <a:off x="6444520" y="27801"/>
              <a:ext cx="213033" cy="1634316"/>
            </a:xfrm>
            <a:prstGeom prst="line">
              <a:avLst/>
            </a:prstGeom>
            <a:noFill/>
            <a:ln w="57150" cap="flat">
              <a:solidFill>
                <a:srgbClr val="2E75B6"/>
              </a:solidFill>
              <a:prstDash val="solid"/>
              <a:miter lim="800000"/>
              <a:headEnd type="oval" w="med" len="med"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>
                <a:latin typeface="Open Sans Condensed Light" charset="0"/>
                <a:ea typeface="Open Sans Condensed Light" charset="0"/>
                <a:cs typeface="Open Sans Condensed Light" charset="0"/>
              </a:endParaRPr>
            </a:p>
          </p:txBody>
        </p:sp>
        <p:sp>
          <p:nvSpPr>
            <p:cNvPr id="371" name="Shape 371"/>
            <p:cNvSpPr/>
            <p:nvPr/>
          </p:nvSpPr>
          <p:spPr>
            <a:xfrm flipV="1">
              <a:off x="5936134" y="27310"/>
              <a:ext cx="239971" cy="1641334"/>
            </a:xfrm>
            <a:prstGeom prst="line">
              <a:avLst/>
            </a:prstGeom>
            <a:noFill/>
            <a:ln w="57150" cap="flat">
              <a:solidFill>
                <a:srgbClr val="2E75B6"/>
              </a:solidFill>
              <a:prstDash val="solid"/>
              <a:miter lim="800000"/>
              <a:headEnd type="oval" w="med" len="med"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>
                <a:latin typeface="Open Sans Condensed Light" charset="0"/>
                <a:ea typeface="Open Sans Condensed Light" charset="0"/>
                <a:cs typeface="Open Sans Condensed Light" charset="0"/>
              </a:endParaRPr>
            </a:p>
          </p:txBody>
        </p:sp>
        <p:sp>
          <p:nvSpPr>
            <p:cNvPr id="372" name="Shape 372"/>
            <p:cNvSpPr/>
            <p:nvPr/>
          </p:nvSpPr>
          <p:spPr>
            <a:xfrm flipV="1">
              <a:off x="5499690" y="20406"/>
              <a:ext cx="190743" cy="1641588"/>
            </a:xfrm>
            <a:prstGeom prst="line">
              <a:avLst/>
            </a:prstGeom>
            <a:noFill/>
            <a:ln w="57150" cap="flat">
              <a:solidFill>
                <a:srgbClr val="2E75B6"/>
              </a:solidFill>
              <a:prstDash val="solid"/>
              <a:miter lim="800000"/>
              <a:headEnd type="oval" w="med" len="med"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>
                <a:latin typeface="Open Sans Condensed Light" charset="0"/>
                <a:ea typeface="Open Sans Condensed Light" charset="0"/>
                <a:cs typeface="Open Sans Condensed Light" charset="0"/>
              </a:endParaRPr>
            </a:p>
          </p:txBody>
        </p:sp>
        <p:sp>
          <p:nvSpPr>
            <p:cNvPr id="373" name="Shape 373"/>
            <p:cNvSpPr/>
            <p:nvPr/>
          </p:nvSpPr>
          <p:spPr>
            <a:xfrm flipV="1">
              <a:off x="4998724" y="0"/>
              <a:ext cx="233093" cy="1643536"/>
            </a:xfrm>
            <a:prstGeom prst="line">
              <a:avLst/>
            </a:prstGeom>
            <a:noFill/>
            <a:ln w="57150" cap="flat">
              <a:solidFill>
                <a:srgbClr val="2E75B6"/>
              </a:solidFill>
              <a:prstDash val="solid"/>
              <a:miter lim="800000"/>
              <a:headEnd type="oval" w="med" len="med"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>
                <a:latin typeface="Open Sans Condensed Light" charset="0"/>
                <a:ea typeface="Open Sans Condensed Light" charset="0"/>
                <a:cs typeface="Open Sans Condensed Light" charset="0"/>
              </a:endParaRPr>
            </a:p>
          </p:txBody>
        </p:sp>
        <p:sp>
          <p:nvSpPr>
            <p:cNvPr id="374" name="Shape 374"/>
            <p:cNvSpPr/>
            <p:nvPr/>
          </p:nvSpPr>
          <p:spPr>
            <a:xfrm flipV="1">
              <a:off x="4488690" y="15974"/>
              <a:ext cx="226504" cy="1589638"/>
            </a:xfrm>
            <a:prstGeom prst="line">
              <a:avLst/>
            </a:prstGeom>
            <a:noFill/>
            <a:ln w="57150" cap="flat">
              <a:solidFill>
                <a:srgbClr val="2E75B6"/>
              </a:solidFill>
              <a:prstDash val="solid"/>
              <a:miter lim="800000"/>
              <a:headEnd type="oval" w="med" len="med"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>
                <a:latin typeface="Open Sans Condensed Light" charset="0"/>
                <a:ea typeface="Open Sans Condensed Light" charset="0"/>
                <a:cs typeface="Open Sans Condensed Light" charset="0"/>
              </a:endParaRPr>
            </a:p>
          </p:txBody>
        </p:sp>
        <p:sp>
          <p:nvSpPr>
            <p:cNvPr id="375" name="Shape 375"/>
            <p:cNvSpPr/>
            <p:nvPr/>
          </p:nvSpPr>
          <p:spPr>
            <a:xfrm flipH="1" flipV="1">
              <a:off x="-1" y="34047"/>
              <a:ext cx="363580" cy="1875605"/>
            </a:xfrm>
            <a:prstGeom prst="line">
              <a:avLst/>
            </a:prstGeom>
            <a:noFill/>
            <a:ln w="57150" cap="flat">
              <a:solidFill>
                <a:srgbClr val="2E75B6"/>
              </a:solidFill>
              <a:prstDash val="solid"/>
              <a:miter lim="800000"/>
              <a:headEnd type="oval" w="med" len="med"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>
                <a:latin typeface="Open Sans Condensed Light" charset="0"/>
                <a:ea typeface="Open Sans Condensed Light" charset="0"/>
                <a:cs typeface="Open Sans Condensed Light" charset="0"/>
              </a:endParaRPr>
            </a:p>
          </p:txBody>
        </p:sp>
        <p:sp>
          <p:nvSpPr>
            <p:cNvPr id="376" name="Shape 376"/>
            <p:cNvSpPr/>
            <p:nvPr/>
          </p:nvSpPr>
          <p:spPr>
            <a:xfrm flipH="1" flipV="1">
              <a:off x="2659589" y="22148"/>
              <a:ext cx="270530" cy="1560343"/>
            </a:xfrm>
            <a:prstGeom prst="line">
              <a:avLst/>
            </a:prstGeom>
            <a:noFill/>
            <a:ln w="57150" cap="flat">
              <a:solidFill>
                <a:srgbClr val="2E75B6"/>
              </a:solidFill>
              <a:prstDash val="solid"/>
              <a:miter lim="800000"/>
              <a:headEnd type="oval" w="med" len="med"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>
                <a:latin typeface="Open Sans Condensed Light" charset="0"/>
                <a:ea typeface="Open Sans Condensed Light" charset="0"/>
                <a:cs typeface="Open Sans Condensed Light" charset="0"/>
              </a:endParaRPr>
            </a:p>
          </p:txBody>
        </p:sp>
        <p:sp>
          <p:nvSpPr>
            <p:cNvPr id="377" name="Shape 377"/>
            <p:cNvSpPr/>
            <p:nvPr/>
          </p:nvSpPr>
          <p:spPr>
            <a:xfrm flipH="1" flipV="1">
              <a:off x="2114397" y="36565"/>
              <a:ext cx="319050" cy="1610584"/>
            </a:xfrm>
            <a:prstGeom prst="line">
              <a:avLst/>
            </a:prstGeom>
            <a:noFill/>
            <a:ln w="57150" cap="flat">
              <a:solidFill>
                <a:srgbClr val="2E75B6"/>
              </a:solidFill>
              <a:prstDash val="solid"/>
              <a:miter lim="800000"/>
              <a:headEnd type="oval" w="med" len="med"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>
                <a:latin typeface="Open Sans Condensed Light" charset="0"/>
                <a:ea typeface="Open Sans Condensed Light" charset="0"/>
                <a:cs typeface="Open Sans Condensed Light" charset="0"/>
              </a:endParaRPr>
            </a:p>
          </p:txBody>
        </p:sp>
        <p:sp>
          <p:nvSpPr>
            <p:cNvPr id="378" name="Shape 378"/>
            <p:cNvSpPr/>
            <p:nvPr/>
          </p:nvSpPr>
          <p:spPr>
            <a:xfrm flipH="1" flipV="1">
              <a:off x="1560386" y="30514"/>
              <a:ext cx="334478" cy="1670195"/>
            </a:xfrm>
            <a:prstGeom prst="line">
              <a:avLst/>
            </a:prstGeom>
            <a:noFill/>
            <a:ln w="57150" cap="flat">
              <a:solidFill>
                <a:srgbClr val="2E75B6"/>
              </a:solidFill>
              <a:prstDash val="solid"/>
              <a:miter lim="800000"/>
              <a:headEnd type="oval" w="med" len="med"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>
                <a:latin typeface="Open Sans Condensed Light" charset="0"/>
                <a:ea typeface="Open Sans Condensed Light" charset="0"/>
                <a:cs typeface="Open Sans Condensed Light" charset="0"/>
              </a:endParaRPr>
            </a:p>
          </p:txBody>
        </p:sp>
        <p:sp>
          <p:nvSpPr>
            <p:cNvPr id="379" name="Shape 379"/>
            <p:cNvSpPr/>
            <p:nvPr/>
          </p:nvSpPr>
          <p:spPr>
            <a:xfrm flipH="1" flipV="1">
              <a:off x="1033351" y="30276"/>
              <a:ext cx="300800" cy="1515660"/>
            </a:xfrm>
            <a:prstGeom prst="line">
              <a:avLst/>
            </a:prstGeom>
            <a:noFill/>
            <a:ln w="57150" cap="flat">
              <a:solidFill>
                <a:srgbClr val="2E75B6"/>
              </a:solidFill>
              <a:prstDash val="solid"/>
              <a:miter lim="800000"/>
              <a:headEnd type="oval" w="med" len="med"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>
                <a:latin typeface="Open Sans Condensed Light" charset="0"/>
                <a:ea typeface="Open Sans Condensed Light" charset="0"/>
                <a:cs typeface="Open Sans Condensed Light" charset="0"/>
              </a:endParaRPr>
            </a:p>
          </p:txBody>
        </p:sp>
        <p:sp>
          <p:nvSpPr>
            <p:cNvPr id="380" name="Shape 380"/>
            <p:cNvSpPr/>
            <p:nvPr/>
          </p:nvSpPr>
          <p:spPr>
            <a:xfrm flipH="1" flipV="1">
              <a:off x="519955" y="33086"/>
              <a:ext cx="367627" cy="1679992"/>
            </a:xfrm>
            <a:prstGeom prst="line">
              <a:avLst/>
            </a:prstGeom>
            <a:noFill/>
            <a:ln w="57150" cap="flat">
              <a:solidFill>
                <a:srgbClr val="2E75B6"/>
              </a:solidFill>
              <a:prstDash val="solid"/>
              <a:miter lim="800000"/>
              <a:headEnd type="oval" w="med" len="med"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>
                <a:latin typeface="Open Sans Condensed Light" charset="0"/>
                <a:ea typeface="Open Sans Condensed Light" charset="0"/>
                <a:cs typeface="Open Sans Condensed Light" charset="0"/>
              </a:endParaRPr>
            </a:p>
          </p:txBody>
        </p:sp>
      </p:grpSp>
      <p:grpSp>
        <p:nvGrpSpPr>
          <p:cNvPr id="409" name="Group 409"/>
          <p:cNvGrpSpPr/>
          <p:nvPr/>
        </p:nvGrpSpPr>
        <p:grpSpPr>
          <a:xfrm>
            <a:off x="683497" y="1765260"/>
            <a:ext cx="8584339" cy="2409308"/>
            <a:chOff x="-2" y="-2"/>
            <a:chExt cx="8584338" cy="2409306"/>
          </a:xfrm>
        </p:grpSpPr>
        <p:grpSp>
          <p:nvGrpSpPr>
            <p:cNvPr id="392" name="Group 392"/>
            <p:cNvGrpSpPr/>
            <p:nvPr/>
          </p:nvGrpSpPr>
          <p:grpSpPr>
            <a:xfrm>
              <a:off x="-2" y="-2"/>
              <a:ext cx="4173639" cy="743921"/>
              <a:chOff x="-1" y="-1"/>
              <a:chExt cx="4173637" cy="743920"/>
            </a:xfrm>
          </p:grpSpPr>
          <p:sp>
            <p:nvSpPr>
              <p:cNvPr id="390" name="Shape 390"/>
              <p:cNvSpPr/>
              <p:nvPr/>
            </p:nvSpPr>
            <p:spPr>
              <a:xfrm>
                <a:off x="-1" y="-1"/>
                <a:ext cx="4173637" cy="743920"/>
              </a:xfrm>
              <a:prstGeom prst="rect">
                <a:avLst/>
              </a:prstGeom>
              <a:solidFill>
                <a:srgbClr val="0C875D">
                  <a:alpha val="69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 algn="ctr">
                  <a:defRPr>
                    <a:solidFill>
                      <a:srgbClr val="FFFFFF"/>
                    </a:solidFill>
                  </a:defRPr>
                </a:pPr>
                <a:endParaRPr>
                  <a:latin typeface="Open Sans Condensed Light" charset="0"/>
                  <a:ea typeface="Open Sans Condensed Light" charset="0"/>
                  <a:cs typeface="Open Sans Condensed Light" charset="0"/>
                </a:endParaRPr>
              </a:p>
            </p:txBody>
          </p:sp>
          <p:sp>
            <p:nvSpPr>
              <p:cNvPr id="391" name="Shape 391"/>
              <p:cNvSpPr/>
              <p:nvPr/>
            </p:nvSpPr>
            <p:spPr>
              <a:xfrm>
                <a:off x="-1" y="156518"/>
                <a:ext cx="4173637" cy="43088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ctr">
                  <a:defRPr>
                    <a:solidFill>
                      <a:srgbClr val="FFFFFF"/>
                    </a:solidFill>
                  </a:defRPr>
                </a:lvl1pPr>
              </a:lstStyle>
              <a:p>
                <a:pPr algn="l"/>
                <a:r>
                  <a:rPr lang="de-DE" sz="2800" dirty="0">
                    <a:latin typeface="Open Sans Condensed Light" charset="0"/>
                    <a:ea typeface="Open Sans Condensed Light" charset="0"/>
                    <a:cs typeface="Open Sans Condensed Light" charset="0"/>
                  </a:rPr>
                  <a:t>HIRNRINDE</a:t>
                </a:r>
                <a:endParaRPr lang="de-DE" dirty="0">
                  <a:latin typeface="Open Sans Condensed Light" charset="0"/>
                  <a:ea typeface="Open Sans Condensed Light" charset="0"/>
                  <a:cs typeface="Open Sans Condensed Light" charset="0"/>
                </a:endParaRPr>
              </a:p>
            </p:txBody>
          </p:sp>
        </p:grpSp>
        <p:grpSp>
          <p:nvGrpSpPr>
            <p:cNvPr id="395" name="Group 395"/>
            <p:cNvGrpSpPr/>
            <p:nvPr/>
          </p:nvGrpSpPr>
          <p:grpSpPr>
            <a:xfrm>
              <a:off x="4410697" y="-2"/>
              <a:ext cx="4173639" cy="743921"/>
              <a:chOff x="-1" y="-1"/>
              <a:chExt cx="4173637" cy="743920"/>
            </a:xfrm>
          </p:grpSpPr>
          <p:sp>
            <p:nvSpPr>
              <p:cNvPr id="393" name="Shape 393"/>
              <p:cNvSpPr/>
              <p:nvPr/>
            </p:nvSpPr>
            <p:spPr>
              <a:xfrm>
                <a:off x="-1" y="-1"/>
                <a:ext cx="4173637" cy="743920"/>
              </a:xfrm>
              <a:prstGeom prst="rect">
                <a:avLst/>
              </a:prstGeom>
              <a:solidFill>
                <a:srgbClr val="0C875D">
                  <a:alpha val="69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 algn="ctr">
                  <a:defRPr>
                    <a:solidFill>
                      <a:srgbClr val="FFFFFF"/>
                    </a:solidFill>
                  </a:defRPr>
                </a:pPr>
                <a:endParaRPr>
                  <a:latin typeface="Open Sans Condensed Light" charset="0"/>
                  <a:ea typeface="Open Sans Condensed Light" charset="0"/>
                  <a:cs typeface="Open Sans Condensed Light" charset="0"/>
                </a:endParaRPr>
              </a:p>
            </p:txBody>
          </p:sp>
          <p:sp>
            <p:nvSpPr>
              <p:cNvPr id="394" name="Shape 394"/>
              <p:cNvSpPr/>
              <p:nvPr/>
            </p:nvSpPr>
            <p:spPr>
              <a:xfrm>
                <a:off x="-1" y="156518"/>
                <a:ext cx="4173637" cy="43088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ctr">
                  <a:defRPr>
                    <a:solidFill>
                      <a:srgbClr val="FFFFFF"/>
                    </a:solidFill>
                  </a:defRPr>
                </a:lvl1pPr>
              </a:lstStyle>
              <a:p>
                <a:pPr algn="r"/>
                <a:r>
                  <a:rPr lang="de-DE" sz="2800" dirty="0">
                    <a:latin typeface="Open Sans Condensed Light" charset="0"/>
                    <a:ea typeface="Open Sans Condensed Light" charset="0"/>
                    <a:cs typeface="Open Sans Condensed Light" charset="0"/>
                  </a:rPr>
                  <a:t>HIRNRINDE</a:t>
                </a:r>
                <a:endParaRPr lang="de-DE" dirty="0">
                  <a:latin typeface="Open Sans Condensed Light" charset="0"/>
                  <a:ea typeface="Open Sans Condensed Light" charset="0"/>
                  <a:cs typeface="Open Sans Condensed Light" charset="0"/>
                </a:endParaRPr>
              </a:p>
            </p:txBody>
          </p:sp>
        </p:grpSp>
        <p:grpSp>
          <p:nvGrpSpPr>
            <p:cNvPr id="408" name="Group 408"/>
            <p:cNvGrpSpPr/>
            <p:nvPr/>
          </p:nvGrpSpPr>
          <p:grpSpPr>
            <a:xfrm>
              <a:off x="544809" y="633833"/>
              <a:ext cx="7095664" cy="1775471"/>
              <a:chOff x="13276" y="75894"/>
              <a:chExt cx="7095662" cy="1775469"/>
            </a:xfrm>
          </p:grpSpPr>
          <p:sp>
            <p:nvSpPr>
              <p:cNvPr id="396" name="Shape 396"/>
              <p:cNvSpPr/>
              <p:nvPr/>
            </p:nvSpPr>
            <p:spPr>
              <a:xfrm>
                <a:off x="13276" y="75894"/>
                <a:ext cx="336184" cy="1775469"/>
              </a:xfrm>
              <a:prstGeom prst="line">
                <a:avLst/>
              </a:prstGeom>
              <a:solidFill>
                <a:srgbClr val="0C875D"/>
              </a:solidFill>
              <a:ln w="57150" cap="flat">
                <a:solidFill>
                  <a:srgbClr val="0C875D"/>
                </a:solidFill>
                <a:prstDash val="solid"/>
                <a:miter lim="800000"/>
                <a:headEnd type="oval" w="med" len="med"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defRPr sz="1200">
                    <a:latin typeface="+mj-lt"/>
                    <a:ea typeface="+mj-ea"/>
                    <a:cs typeface="+mj-cs"/>
                    <a:sym typeface="Helvetica"/>
                  </a:defRPr>
                </a:pPr>
                <a:endParaRPr>
                  <a:latin typeface="Open Sans Condensed Light" charset="0"/>
                  <a:ea typeface="Open Sans Condensed Light" charset="0"/>
                  <a:cs typeface="Open Sans Condensed Light" charset="0"/>
                </a:endParaRPr>
              </a:p>
            </p:txBody>
          </p:sp>
          <p:sp>
            <p:nvSpPr>
              <p:cNvPr id="397" name="Shape 397"/>
              <p:cNvSpPr/>
              <p:nvPr/>
            </p:nvSpPr>
            <p:spPr>
              <a:xfrm>
                <a:off x="544809" y="75894"/>
                <a:ext cx="281193" cy="1607438"/>
              </a:xfrm>
              <a:prstGeom prst="line">
                <a:avLst/>
              </a:prstGeom>
              <a:solidFill>
                <a:srgbClr val="0C875D"/>
              </a:solidFill>
              <a:ln w="57150" cap="flat">
                <a:solidFill>
                  <a:srgbClr val="0C875D"/>
                </a:solidFill>
                <a:prstDash val="solid"/>
                <a:miter lim="800000"/>
                <a:headEnd type="oval" w="med" len="med"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defRPr sz="1200">
                    <a:latin typeface="+mj-lt"/>
                    <a:ea typeface="+mj-ea"/>
                    <a:cs typeface="+mj-cs"/>
                    <a:sym typeface="Helvetica"/>
                  </a:defRPr>
                </a:pPr>
                <a:endParaRPr>
                  <a:latin typeface="Open Sans Condensed Light" charset="0"/>
                  <a:ea typeface="Open Sans Condensed Light" charset="0"/>
                  <a:cs typeface="Open Sans Condensed Light" charset="0"/>
                </a:endParaRPr>
              </a:p>
            </p:txBody>
          </p:sp>
          <p:sp>
            <p:nvSpPr>
              <p:cNvPr id="398" name="Shape 398"/>
              <p:cNvSpPr/>
              <p:nvPr/>
            </p:nvSpPr>
            <p:spPr>
              <a:xfrm>
                <a:off x="1076342" y="75894"/>
                <a:ext cx="281193" cy="1607438"/>
              </a:xfrm>
              <a:prstGeom prst="line">
                <a:avLst/>
              </a:prstGeom>
              <a:solidFill>
                <a:srgbClr val="0C875D"/>
              </a:solidFill>
              <a:ln w="57150" cap="flat">
                <a:solidFill>
                  <a:srgbClr val="0C875D"/>
                </a:solidFill>
                <a:prstDash val="solid"/>
                <a:miter lim="800000"/>
                <a:headEnd type="oval" w="med" len="med"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defRPr sz="1200">
                    <a:latin typeface="+mj-lt"/>
                    <a:ea typeface="+mj-ea"/>
                    <a:cs typeface="+mj-cs"/>
                    <a:sym typeface="Helvetica"/>
                  </a:defRPr>
                </a:pPr>
                <a:endParaRPr>
                  <a:latin typeface="Open Sans Condensed Light" charset="0"/>
                  <a:ea typeface="Open Sans Condensed Light" charset="0"/>
                  <a:cs typeface="Open Sans Condensed Light" charset="0"/>
                </a:endParaRPr>
              </a:p>
            </p:txBody>
          </p:sp>
          <p:sp>
            <p:nvSpPr>
              <p:cNvPr id="399" name="Shape 399"/>
              <p:cNvSpPr/>
              <p:nvPr/>
            </p:nvSpPr>
            <p:spPr>
              <a:xfrm>
                <a:off x="1607875" y="75894"/>
                <a:ext cx="281193" cy="1607438"/>
              </a:xfrm>
              <a:prstGeom prst="line">
                <a:avLst/>
              </a:prstGeom>
              <a:solidFill>
                <a:srgbClr val="0C875D"/>
              </a:solidFill>
              <a:ln w="57150" cap="flat">
                <a:solidFill>
                  <a:srgbClr val="0C875D"/>
                </a:solidFill>
                <a:prstDash val="solid"/>
                <a:miter lim="800000"/>
                <a:headEnd type="oval" w="med" len="med"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defRPr sz="1200">
                    <a:latin typeface="+mj-lt"/>
                    <a:ea typeface="+mj-ea"/>
                    <a:cs typeface="+mj-cs"/>
                    <a:sym typeface="Helvetica"/>
                  </a:defRPr>
                </a:pPr>
                <a:endParaRPr>
                  <a:latin typeface="Open Sans Condensed Light" charset="0"/>
                  <a:ea typeface="Open Sans Condensed Light" charset="0"/>
                  <a:cs typeface="Open Sans Condensed Light" charset="0"/>
                </a:endParaRPr>
              </a:p>
            </p:txBody>
          </p:sp>
          <p:sp>
            <p:nvSpPr>
              <p:cNvPr id="400" name="Shape 400"/>
              <p:cNvSpPr/>
              <p:nvPr/>
            </p:nvSpPr>
            <p:spPr>
              <a:xfrm>
                <a:off x="2139408" y="75894"/>
                <a:ext cx="281193" cy="1607438"/>
              </a:xfrm>
              <a:prstGeom prst="line">
                <a:avLst/>
              </a:prstGeom>
              <a:solidFill>
                <a:srgbClr val="0C875D"/>
              </a:solidFill>
              <a:ln w="57150" cap="flat">
                <a:solidFill>
                  <a:srgbClr val="0C875D"/>
                </a:solidFill>
                <a:prstDash val="solid"/>
                <a:miter lim="800000"/>
                <a:headEnd type="oval" w="med" len="med"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defRPr sz="1200">
                    <a:latin typeface="+mj-lt"/>
                    <a:ea typeface="+mj-ea"/>
                    <a:cs typeface="+mj-cs"/>
                    <a:sym typeface="Helvetica"/>
                  </a:defRPr>
                </a:pPr>
                <a:endParaRPr>
                  <a:latin typeface="Open Sans Condensed Light" charset="0"/>
                  <a:ea typeface="Open Sans Condensed Light" charset="0"/>
                  <a:cs typeface="Open Sans Condensed Light" charset="0"/>
                </a:endParaRPr>
              </a:p>
            </p:txBody>
          </p:sp>
          <p:sp>
            <p:nvSpPr>
              <p:cNvPr id="401" name="Shape 401"/>
              <p:cNvSpPr/>
              <p:nvPr/>
            </p:nvSpPr>
            <p:spPr>
              <a:xfrm>
                <a:off x="2670941" y="75894"/>
                <a:ext cx="281193" cy="1607438"/>
              </a:xfrm>
              <a:prstGeom prst="line">
                <a:avLst/>
              </a:prstGeom>
              <a:solidFill>
                <a:srgbClr val="0C875D"/>
              </a:solidFill>
              <a:ln w="57150" cap="flat">
                <a:solidFill>
                  <a:srgbClr val="0C875D"/>
                </a:solidFill>
                <a:prstDash val="solid"/>
                <a:miter lim="800000"/>
                <a:headEnd type="oval" w="med" len="med"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defRPr sz="1200">
                    <a:latin typeface="+mj-lt"/>
                    <a:ea typeface="+mj-ea"/>
                    <a:cs typeface="+mj-cs"/>
                    <a:sym typeface="Helvetica"/>
                  </a:defRPr>
                </a:pPr>
                <a:endParaRPr>
                  <a:latin typeface="Open Sans Condensed Light" charset="0"/>
                  <a:ea typeface="Open Sans Condensed Light" charset="0"/>
                  <a:cs typeface="Open Sans Condensed Light" charset="0"/>
                </a:endParaRPr>
              </a:p>
            </p:txBody>
          </p:sp>
          <p:sp>
            <p:nvSpPr>
              <p:cNvPr id="402" name="Shape 402"/>
              <p:cNvSpPr/>
              <p:nvPr/>
            </p:nvSpPr>
            <p:spPr>
              <a:xfrm flipH="1">
                <a:off x="4463512" y="76115"/>
                <a:ext cx="253575" cy="1607217"/>
              </a:xfrm>
              <a:prstGeom prst="line">
                <a:avLst/>
              </a:prstGeom>
              <a:solidFill>
                <a:srgbClr val="0C875D"/>
              </a:solidFill>
              <a:ln w="57150" cap="flat">
                <a:solidFill>
                  <a:srgbClr val="0C875D"/>
                </a:solidFill>
                <a:prstDash val="solid"/>
                <a:miter lim="800000"/>
                <a:headEnd type="oval" w="med" len="med"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defRPr sz="1200">
                    <a:latin typeface="+mj-lt"/>
                    <a:ea typeface="+mj-ea"/>
                    <a:cs typeface="+mj-cs"/>
                    <a:sym typeface="Helvetica"/>
                  </a:defRPr>
                </a:pPr>
                <a:endParaRPr>
                  <a:latin typeface="Open Sans Condensed Light" charset="0"/>
                  <a:ea typeface="Open Sans Condensed Light" charset="0"/>
                  <a:cs typeface="Open Sans Condensed Light" charset="0"/>
                </a:endParaRPr>
              </a:p>
            </p:txBody>
          </p:sp>
          <p:sp>
            <p:nvSpPr>
              <p:cNvPr id="403" name="Shape 403"/>
              <p:cNvSpPr/>
              <p:nvPr/>
            </p:nvSpPr>
            <p:spPr>
              <a:xfrm flipH="1">
                <a:off x="4940738" y="76115"/>
                <a:ext cx="253575" cy="1607217"/>
              </a:xfrm>
              <a:prstGeom prst="line">
                <a:avLst/>
              </a:prstGeom>
              <a:solidFill>
                <a:srgbClr val="0C875D"/>
              </a:solidFill>
              <a:ln w="57150" cap="flat">
                <a:solidFill>
                  <a:srgbClr val="0C875D"/>
                </a:solidFill>
                <a:prstDash val="solid"/>
                <a:miter lim="800000"/>
                <a:headEnd type="oval" w="med" len="med"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defRPr sz="1200">
                    <a:latin typeface="+mj-lt"/>
                    <a:ea typeface="+mj-ea"/>
                    <a:cs typeface="+mj-cs"/>
                    <a:sym typeface="Helvetica"/>
                  </a:defRPr>
                </a:pPr>
                <a:endParaRPr>
                  <a:latin typeface="Open Sans Condensed Light" charset="0"/>
                  <a:ea typeface="Open Sans Condensed Light" charset="0"/>
                  <a:cs typeface="Open Sans Condensed Light" charset="0"/>
                </a:endParaRPr>
              </a:p>
            </p:txBody>
          </p:sp>
          <p:sp>
            <p:nvSpPr>
              <p:cNvPr id="404" name="Shape 404"/>
              <p:cNvSpPr/>
              <p:nvPr/>
            </p:nvSpPr>
            <p:spPr>
              <a:xfrm flipH="1">
                <a:off x="5417964" y="76115"/>
                <a:ext cx="253575" cy="1607217"/>
              </a:xfrm>
              <a:prstGeom prst="line">
                <a:avLst/>
              </a:prstGeom>
              <a:solidFill>
                <a:srgbClr val="0C875D"/>
              </a:solidFill>
              <a:ln w="57150" cap="flat">
                <a:solidFill>
                  <a:srgbClr val="0C875D"/>
                </a:solidFill>
                <a:prstDash val="solid"/>
                <a:miter lim="800000"/>
                <a:headEnd type="oval" w="med" len="med"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defRPr sz="1200">
                    <a:latin typeface="+mj-lt"/>
                    <a:ea typeface="+mj-ea"/>
                    <a:cs typeface="+mj-cs"/>
                    <a:sym typeface="Helvetica"/>
                  </a:defRPr>
                </a:pPr>
                <a:endParaRPr>
                  <a:latin typeface="Open Sans Condensed Light" charset="0"/>
                  <a:ea typeface="Open Sans Condensed Light" charset="0"/>
                  <a:cs typeface="Open Sans Condensed Light" charset="0"/>
                </a:endParaRPr>
              </a:p>
            </p:txBody>
          </p:sp>
          <p:sp>
            <p:nvSpPr>
              <p:cNvPr id="405" name="Shape 405"/>
              <p:cNvSpPr/>
              <p:nvPr/>
            </p:nvSpPr>
            <p:spPr>
              <a:xfrm flipH="1">
                <a:off x="5897097" y="76115"/>
                <a:ext cx="253575" cy="1607217"/>
              </a:xfrm>
              <a:prstGeom prst="line">
                <a:avLst/>
              </a:prstGeom>
              <a:solidFill>
                <a:srgbClr val="0C875D"/>
              </a:solidFill>
              <a:ln w="57150" cap="flat">
                <a:solidFill>
                  <a:srgbClr val="0C875D"/>
                </a:solidFill>
                <a:prstDash val="solid"/>
                <a:miter lim="800000"/>
                <a:headEnd type="oval" w="med" len="med"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defRPr sz="1200">
                    <a:latin typeface="+mj-lt"/>
                    <a:ea typeface="+mj-ea"/>
                    <a:cs typeface="+mj-cs"/>
                    <a:sym typeface="Helvetica"/>
                  </a:defRPr>
                </a:pPr>
                <a:endParaRPr>
                  <a:latin typeface="Open Sans Condensed Light" charset="0"/>
                  <a:ea typeface="Open Sans Condensed Light" charset="0"/>
                  <a:cs typeface="Open Sans Condensed Light" charset="0"/>
                </a:endParaRPr>
              </a:p>
            </p:txBody>
          </p:sp>
          <p:sp>
            <p:nvSpPr>
              <p:cNvPr id="406" name="Shape 406"/>
              <p:cNvSpPr/>
              <p:nvPr/>
            </p:nvSpPr>
            <p:spPr>
              <a:xfrm flipH="1">
                <a:off x="6376230" y="76115"/>
                <a:ext cx="253575" cy="1607217"/>
              </a:xfrm>
              <a:prstGeom prst="line">
                <a:avLst/>
              </a:prstGeom>
              <a:solidFill>
                <a:srgbClr val="0C875D"/>
              </a:solidFill>
              <a:ln w="57150" cap="flat">
                <a:solidFill>
                  <a:srgbClr val="0C875D"/>
                </a:solidFill>
                <a:prstDash val="solid"/>
                <a:miter lim="800000"/>
                <a:headEnd type="oval" w="med" len="med"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defRPr sz="1200">
                    <a:latin typeface="+mj-lt"/>
                    <a:ea typeface="+mj-ea"/>
                    <a:cs typeface="+mj-cs"/>
                    <a:sym typeface="Helvetica"/>
                  </a:defRPr>
                </a:pPr>
                <a:endParaRPr>
                  <a:latin typeface="Open Sans Condensed Light" charset="0"/>
                  <a:ea typeface="Open Sans Condensed Light" charset="0"/>
                  <a:cs typeface="Open Sans Condensed Light" charset="0"/>
                </a:endParaRPr>
              </a:p>
            </p:txBody>
          </p:sp>
          <p:sp>
            <p:nvSpPr>
              <p:cNvPr id="407" name="Shape 407"/>
              <p:cNvSpPr/>
              <p:nvPr/>
            </p:nvSpPr>
            <p:spPr>
              <a:xfrm flipH="1">
                <a:off x="6820602" y="76114"/>
                <a:ext cx="288336" cy="1775248"/>
              </a:xfrm>
              <a:prstGeom prst="line">
                <a:avLst/>
              </a:prstGeom>
              <a:solidFill>
                <a:srgbClr val="0C875D"/>
              </a:solidFill>
              <a:ln w="57150" cap="flat">
                <a:solidFill>
                  <a:srgbClr val="0C875D"/>
                </a:solidFill>
                <a:prstDash val="solid"/>
                <a:miter lim="800000"/>
                <a:headEnd type="oval" w="med" len="med"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defRPr sz="1200">
                    <a:latin typeface="+mj-lt"/>
                    <a:ea typeface="+mj-ea"/>
                    <a:cs typeface="+mj-cs"/>
                    <a:sym typeface="Helvetica"/>
                  </a:defRPr>
                </a:pPr>
                <a:endParaRPr>
                  <a:latin typeface="Open Sans Condensed Light" charset="0"/>
                  <a:ea typeface="Open Sans Condensed Light" charset="0"/>
                  <a:cs typeface="Open Sans Condensed Light" charset="0"/>
                </a:endParaRPr>
              </a:p>
            </p:txBody>
          </p:sp>
        </p:grpSp>
      </p:grpSp>
      <p:grpSp>
        <p:nvGrpSpPr>
          <p:cNvPr id="412" name="Group 412"/>
          <p:cNvGrpSpPr/>
          <p:nvPr/>
        </p:nvGrpSpPr>
        <p:grpSpPr>
          <a:xfrm>
            <a:off x="1239764" y="3599833"/>
            <a:ext cx="3202047" cy="1066802"/>
            <a:chOff x="49384" y="174724"/>
            <a:chExt cx="3202045" cy="1066801"/>
          </a:xfrm>
          <a:solidFill>
            <a:srgbClr val="0C875D"/>
          </a:solidFill>
        </p:grpSpPr>
        <p:sp>
          <p:nvSpPr>
            <p:cNvPr id="410" name="Shape 410"/>
            <p:cNvSpPr/>
            <p:nvPr/>
          </p:nvSpPr>
          <p:spPr>
            <a:xfrm rot="21216932">
              <a:off x="49384" y="174724"/>
              <a:ext cx="3202045" cy="1066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grpFill/>
            <a:ln w="12700" cap="flat">
              <a:solidFill>
                <a:srgbClr val="42719B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</a:defRPr>
              </a:pPr>
              <a:endParaRPr>
                <a:latin typeface="Open Sans Condensed Light" charset="0"/>
                <a:ea typeface="Open Sans Condensed Light" charset="0"/>
                <a:cs typeface="Open Sans Condensed Light" charset="0"/>
              </a:endParaRPr>
            </a:p>
          </p:txBody>
        </p:sp>
        <p:sp>
          <p:nvSpPr>
            <p:cNvPr id="411" name="Shape 411"/>
            <p:cNvSpPr/>
            <p:nvPr/>
          </p:nvSpPr>
          <p:spPr>
            <a:xfrm rot="21216932">
              <a:off x="518312" y="569625"/>
              <a:ext cx="2264189" cy="276999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</a:defRPr>
              </a:lvl1pPr>
            </a:lstStyle>
            <a:p>
              <a:pPr lvl="0">
                <a:defRPr>
                  <a:solidFill>
                    <a:srgbClr val="000000"/>
                  </a:solidFill>
                </a:defRPr>
              </a:pPr>
              <a:r>
                <a:rPr lang="de-DE" dirty="0">
                  <a:solidFill>
                    <a:srgbClr val="FFFFFF"/>
                  </a:solidFill>
                  <a:latin typeface="Open Sans Condensed Light" charset="0"/>
                  <a:ea typeface="Open Sans Condensed Light" charset="0"/>
                  <a:cs typeface="Open Sans Condensed Light" charset="0"/>
                </a:rPr>
                <a:t>LIMBISCHE SYSTEM</a:t>
              </a:r>
              <a:endParaRPr dirty="0">
                <a:solidFill>
                  <a:srgbClr val="FFFFFF"/>
                </a:solidFill>
                <a:latin typeface="Open Sans Condensed Light" charset="0"/>
                <a:ea typeface="Open Sans Condensed Light" charset="0"/>
                <a:cs typeface="Open Sans Condensed Light" charset="0"/>
              </a:endParaRPr>
            </a:p>
          </p:txBody>
        </p:sp>
      </p:grpSp>
      <p:grpSp>
        <p:nvGrpSpPr>
          <p:cNvPr id="415" name="Group 415"/>
          <p:cNvGrpSpPr/>
          <p:nvPr/>
        </p:nvGrpSpPr>
        <p:grpSpPr>
          <a:xfrm>
            <a:off x="5276373" y="3632995"/>
            <a:ext cx="3202047" cy="1066802"/>
            <a:chOff x="60527" y="227043"/>
            <a:chExt cx="3202045" cy="1066801"/>
          </a:xfrm>
          <a:solidFill>
            <a:srgbClr val="0C875D"/>
          </a:solidFill>
        </p:grpSpPr>
        <p:sp>
          <p:nvSpPr>
            <p:cNvPr id="413" name="Shape 413"/>
            <p:cNvSpPr/>
            <p:nvPr/>
          </p:nvSpPr>
          <p:spPr>
            <a:xfrm rot="501453">
              <a:off x="60527" y="227043"/>
              <a:ext cx="3202045" cy="1066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grpFill/>
            <a:ln w="12700" cap="flat">
              <a:solidFill>
                <a:srgbClr val="42719B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</a:defRPr>
              </a:pPr>
              <a:endParaRPr>
                <a:latin typeface="Open Sans Condensed Light" charset="0"/>
                <a:ea typeface="Open Sans Condensed Light" charset="0"/>
                <a:cs typeface="Open Sans Condensed Light" charset="0"/>
              </a:endParaRPr>
            </a:p>
          </p:txBody>
        </p:sp>
        <p:sp>
          <p:nvSpPr>
            <p:cNvPr id="414" name="Shape 414"/>
            <p:cNvSpPr/>
            <p:nvPr/>
          </p:nvSpPr>
          <p:spPr>
            <a:xfrm rot="501453">
              <a:off x="645634" y="632249"/>
              <a:ext cx="1991222" cy="276999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/>
            <a:p>
              <a:pPr lvl="0">
                <a:defRPr>
                  <a:solidFill>
                    <a:srgbClr val="000000"/>
                  </a:solidFill>
                </a:defRPr>
              </a:pPr>
              <a:r>
                <a:rPr lang="de-DE">
                  <a:solidFill>
                    <a:srgbClr val="FFFFFF"/>
                  </a:solidFill>
                  <a:latin typeface="Open Sans Condensed Light" charset="0"/>
                  <a:ea typeface="Open Sans Condensed Light" charset="0"/>
                  <a:cs typeface="Open Sans Condensed Light" charset="0"/>
                </a:rPr>
                <a:t>LIMBISCHE SYSTEM</a:t>
              </a:r>
              <a:endParaRPr lang="de-DE" dirty="0">
                <a:solidFill>
                  <a:srgbClr val="FFFFFF"/>
                </a:solidFill>
                <a:latin typeface="Open Sans Condensed Light" charset="0"/>
                <a:ea typeface="Open Sans Condensed Light" charset="0"/>
                <a:cs typeface="Open Sans Condensed Light" charset="0"/>
              </a:endParaRPr>
            </a:p>
          </p:txBody>
        </p:sp>
      </p:grpSp>
      <p:pic>
        <p:nvPicPr>
          <p:cNvPr id="416" name="image10.png"/>
          <p:cNvPicPr/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84015" y="1754529"/>
            <a:ext cx="1093636" cy="760203"/>
          </a:xfrm>
          <a:prstGeom prst="rect">
            <a:avLst/>
          </a:prstGeom>
          <a:ln w="12700">
            <a:miter lim="400000"/>
          </a:ln>
        </p:spPr>
      </p:pic>
      <p:pic>
        <p:nvPicPr>
          <p:cNvPr id="417" name="image10.png"/>
          <p:cNvPicPr/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80456" y="1723648"/>
            <a:ext cx="900670" cy="765988"/>
          </a:xfrm>
          <a:prstGeom prst="rect">
            <a:avLst/>
          </a:prstGeom>
          <a:ln w="12700">
            <a:miter lim="400000"/>
          </a:ln>
        </p:spPr>
      </p:pic>
      <p:sp>
        <p:nvSpPr>
          <p:cNvPr id="418" name="Shape 418"/>
          <p:cNvSpPr/>
          <p:nvPr/>
        </p:nvSpPr>
        <p:spPr>
          <a:xfrm>
            <a:off x="2639255" y="1840941"/>
            <a:ext cx="2178671" cy="5232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lvl="0"/>
            <a:r>
              <a:rPr lang="de-DE" sz="2800">
                <a:solidFill>
                  <a:srgbClr val="FFFF00"/>
                </a:solidFill>
                <a:latin typeface="Open Sans Condensed Light" charset="0"/>
                <a:ea typeface="Open Sans Condensed Light" charset="0"/>
                <a:cs typeface="Open Sans Condensed Light" charset="0"/>
              </a:rPr>
              <a:t>Elektrischer Strom</a:t>
            </a:r>
          </a:p>
        </p:txBody>
      </p:sp>
      <p:sp>
        <p:nvSpPr>
          <p:cNvPr id="419" name="Shape 419"/>
          <p:cNvSpPr/>
          <p:nvPr/>
        </p:nvSpPr>
        <p:spPr>
          <a:xfrm>
            <a:off x="5125551" y="1814701"/>
            <a:ext cx="2178671" cy="5232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lvl="0"/>
            <a:r>
              <a:rPr lang="de-DE" sz="2800" dirty="0">
                <a:solidFill>
                  <a:srgbClr val="FFFF00"/>
                </a:solidFill>
                <a:latin typeface="Open Sans Condensed Light" charset="0"/>
                <a:ea typeface="Open Sans Condensed Light" charset="0"/>
                <a:cs typeface="Open Sans Condensed Light" charset="0"/>
              </a:rPr>
              <a:t>Elektrischer Strom</a:t>
            </a:r>
          </a:p>
        </p:txBody>
      </p:sp>
      <p:sp>
        <p:nvSpPr>
          <p:cNvPr id="420" name="Shape 420"/>
          <p:cNvSpPr/>
          <p:nvPr/>
        </p:nvSpPr>
        <p:spPr>
          <a:xfrm rot="21252858">
            <a:off x="2311012" y="3673278"/>
            <a:ext cx="770402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lvl="0"/>
            <a:r>
              <a:rPr dirty="0">
                <a:latin typeface="Open Sans Condensed Light" charset="0"/>
                <a:ea typeface="Open Sans Condensed Light" charset="0"/>
                <a:cs typeface="Open Sans Condensed Light" charset="0"/>
              </a:rPr>
              <a:t>  </a:t>
            </a:r>
            <a:r>
              <a:rPr lang="de-DE" dirty="0">
                <a:latin typeface="Open Sans Condensed Light" charset="0"/>
                <a:ea typeface="Open Sans Condensed Light" charset="0"/>
                <a:cs typeface="Open Sans Condensed Light" charset="0"/>
              </a:rPr>
              <a:t>CHEMIE</a:t>
            </a:r>
            <a:endParaRPr dirty="0">
              <a:latin typeface="Open Sans Condensed Light" charset="0"/>
              <a:ea typeface="Open Sans Condensed Light" charset="0"/>
              <a:cs typeface="Open Sans Condensed Light" charset="0"/>
            </a:endParaRPr>
          </a:p>
        </p:txBody>
      </p:sp>
      <p:sp>
        <p:nvSpPr>
          <p:cNvPr id="421" name="Shape 421"/>
          <p:cNvSpPr/>
          <p:nvPr/>
        </p:nvSpPr>
        <p:spPr>
          <a:xfrm rot="484482">
            <a:off x="6499721" y="3677476"/>
            <a:ext cx="683840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lvl="0"/>
            <a:r>
              <a:rPr lang="de-DE" dirty="0">
                <a:latin typeface="Open Sans Condensed Light" charset="0"/>
                <a:ea typeface="Open Sans Condensed Light" charset="0"/>
                <a:cs typeface="Open Sans Condensed Light" charset="0"/>
              </a:rPr>
              <a:t>CHEMIE</a:t>
            </a:r>
            <a:endParaRPr dirty="0">
              <a:latin typeface="Open Sans Condensed Light" charset="0"/>
              <a:ea typeface="Open Sans Condensed Light" charset="0"/>
              <a:cs typeface="Open Sans Condensed Light" charset="0"/>
            </a:endParaRPr>
          </a:p>
        </p:txBody>
      </p:sp>
      <p:sp>
        <p:nvSpPr>
          <p:cNvPr id="55" name="Abgerundetes Rechteck 54"/>
          <p:cNvSpPr/>
          <p:nvPr/>
        </p:nvSpPr>
        <p:spPr>
          <a:xfrm>
            <a:off x="671159" y="1308371"/>
            <a:ext cx="8596675" cy="3500340"/>
          </a:xfrm>
          <a:prstGeom prst="roundRect">
            <a:avLst/>
          </a:prstGeom>
          <a:solidFill>
            <a:srgbClr val="FF0000">
              <a:alpha val="80000"/>
            </a:srgb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800" b="1" dirty="0">
                <a:latin typeface="Open Sans Condensed Light" charset="0"/>
                <a:ea typeface="Open Sans Condensed Light" charset="0"/>
                <a:cs typeface="Open Sans Condensed Light" charset="0"/>
              </a:rPr>
              <a:t>WOHER KOMMEN DIE GEDANKEN UND GEISTIGEN</a:t>
            </a:r>
          </a:p>
          <a:p>
            <a:pPr algn="ctr"/>
            <a:r>
              <a:rPr lang="de-DE" sz="4800" b="1" dirty="0">
                <a:latin typeface="Open Sans Condensed Light" charset="0"/>
                <a:ea typeface="Open Sans Condensed Light" charset="0"/>
                <a:cs typeface="Open Sans Condensed Light" charset="0"/>
              </a:rPr>
              <a:t>FÄHIGKEITEN?</a:t>
            </a:r>
          </a:p>
        </p:txBody>
      </p:sp>
      <p:sp>
        <p:nvSpPr>
          <p:cNvPr id="63" name="Titel 1">
            <a:extLst>
              <a:ext uri="{FF2B5EF4-FFF2-40B4-BE49-F238E27FC236}">
                <a16:creationId xmlns:a16="http://schemas.microsoft.com/office/drawing/2014/main" id="{733B5C88-ED80-4C4B-83BB-23FB3471B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9930" y="97859"/>
            <a:ext cx="11849242" cy="1076845"/>
          </a:xfrm>
        </p:spPr>
        <p:txBody>
          <a:bodyPr/>
          <a:lstStyle/>
          <a:p>
            <a:r>
              <a:rPr lang="de-DE" dirty="0"/>
              <a:t>Der strukturelle Aufbau des menschlichen Gehirns</a:t>
            </a:r>
          </a:p>
        </p:txBody>
      </p:sp>
    </p:spTree>
    <p:extLst>
      <p:ext uri="{BB962C8B-B14F-4D97-AF65-F5344CB8AC3E}">
        <p14:creationId xmlns:p14="http://schemas.microsoft.com/office/powerpoint/2010/main" val="4290376991"/>
      </p:ext>
    </p:extLst>
  </p:cSld>
  <p:clrMapOvr>
    <a:masterClrMapping/>
  </p:clrMapOvr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 advAuto="0"/>
      <p:bldP spid="381" grpId="0" animBg="1" advAuto="0"/>
      <p:bldP spid="409" grpId="0" animBg="1" advAuto="0"/>
      <p:bldP spid="412" grpId="0" animBg="1" advAuto="0"/>
      <p:bldP spid="415" grpId="0" animBg="1" advAuto="0"/>
      <p:bldP spid="416" grpId="0" animBg="1" advAuto="0"/>
      <p:bldP spid="417" grpId="0" animBg="1" advAuto="0"/>
      <p:bldP spid="418" grpId="0" animBg="1" advAuto="0"/>
      <p:bldP spid="419" grpId="0" animBg="1" advAuto="0"/>
      <p:bldP spid="420" grpId="0" animBg="1" advAuto="0"/>
      <p:bldP spid="421" grpId="0" animBg="1" advAuto="0"/>
      <p:bldP spid="55" grpId="0" animBg="1"/>
    </p:bldLst>
  </p:timing>
</p:sld>
</file>

<file path=ppt/theme/theme1.xml><?xml version="1.0" encoding="utf-8"?>
<a:theme xmlns:a="http://schemas.openxmlformats.org/drawingml/2006/main" name="Office">
  <a:themeElements>
    <a:clrScheme name="Gelborang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347</Words>
  <Application>Microsoft Macintosh PowerPoint</Application>
  <PresentationFormat>Breitbild</PresentationFormat>
  <Paragraphs>162</Paragraphs>
  <Slides>11</Slides>
  <Notes>4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17" baseType="lpstr">
      <vt:lpstr>Arial</vt:lpstr>
      <vt:lpstr>Calibri</vt:lpstr>
      <vt:lpstr>Open Sans Condensed</vt:lpstr>
      <vt:lpstr>Open Sans Condensed Light</vt:lpstr>
      <vt:lpstr>Wingdings 3</vt:lpstr>
      <vt:lpstr>Office</vt:lpstr>
      <vt:lpstr>PowerPoint-Präsentation</vt:lpstr>
      <vt:lpstr>Warum werden wir krank?</vt:lpstr>
      <vt:lpstr>Die Vernunft – orientiert sich an unveränderlichem Maßstab </vt:lpstr>
      <vt:lpstr>Die Grundlage unseres Studiums – vier unveränderliche Dinge</vt:lpstr>
      <vt:lpstr>PowerPoint-Präsentation</vt:lpstr>
      <vt:lpstr>Auf was kann der Mensch verzichten? Auf was nicht?</vt:lpstr>
      <vt:lpstr>Die Grundlagen des Gesetzes – Jede Ursache hat eine Wirkung</vt:lpstr>
      <vt:lpstr>Wasser in 3 Zustandsformen - abhängig von der Temperatur</vt:lpstr>
      <vt:lpstr>Gesetz von Ursache und Wirkung</vt:lpstr>
      <vt:lpstr>Ursache und Wirkung, zwei getrennte Einheiten</vt:lpstr>
      <vt:lpstr>Der strukturelle Aufbau des menschlichen Gehirns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Horst Müller</dc:creator>
  <cp:lastModifiedBy>Horst Müller</cp:lastModifiedBy>
  <cp:revision>1</cp:revision>
  <dcterms:created xsi:type="dcterms:W3CDTF">2019-03-29T16:13:45Z</dcterms:created>
  <dcterms:modified xsi:type="dcterms:W3CDTF">2019-06-28T17:13:32Z</dcterms:modified>
</cp:coreProperties>
</file>